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80" r:id="rId10"/>
    <p:sldId id="275" r:id="rId11"/>
    <p:sldId id="278" r:id="rId12"/>
    <p:sldId id="279" r:id="rId13"/>
    <p:sldId id="262" r:id="rId14"/>
    <p:sldId id="263" r:id="rId15"/>
    <p:sldId id="264" r:id="rId16"/>
    <p:sldId id="273" r:id="rId17"/>
    <p:sldId id="265" r:id="rId18"/>
    <p:sldId id="274" r:id="rId19"/>
    <p:sldId id="266" r:id="rId20"/>
    <p:sldId id="267" r:id="rId21"/>
    <p:sldId id="276" r:id="rId22"/>
    <p:sldId id="277" r:id="rId23"/>
    <p:sldId id="268" r:id="rId24"/>
    <p:sldId id="269" r:id="rId25"/>
    <p:sldId id="270" r:id="rId2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24.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p:spPr>
      </p:sp>
      <p:pic>
        <p:nvPicPr>
          <p:cNvPr id="4" name="Image 1" descr="preencoded.png"/>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1068626"/>
            <a:ext cx="5913120" cy="833199"/>
          </a:xfrm>
          <a:prstGeom prst="rect">
            <a:avLst/>
          </a:prstGeom>
          <a:noFill/>
        </p:spPr>
        <p:txBody>
          <a:bodyPr wrap="none" rtlCol="0" anchor="t"/>
          <a:lstStyle/>
          <a:p>
            <a:pPr marL="0" indent="0">
              <a:lnSpc>
                <a:spcPts val="6560"/>
              </a:lnSpc>
              <a:buNone/>
            </a:pPr>
            <a:r>
              <a:rPr lang="en-US" sz="5250" dirty="0">
                <a:solidFill>
                  <a:srgbClr val="C6BFEE"/>
                </a:solidFill>
                <a:latin typeface="Bahnschrift" panose="020B0502040204020203" charset="0"/>
                <a:ea typeface="Prompt" pitchFamily="34" charset="-122"/>
                <a:cs typeface="Bahnschrift" panose="020B0502040204020203" charset="0"/>
              </a:rPr>
              <a:t>Team Introduction</a:t>
            </a:r>
            <a:endParaRPr lang="en-US" sz="5250" dirty="0">
              <a:solidFill>
                <a:srgbClr val="C6BFEE"/>
              </a:solidFill>
              <a:latin typeface="Bahnschrift" panose="020B0502040204020203" charset="0"/>
              <a:ea typeface="Prompt" pitchFamily="34" charset="-122"/>
              <a:cs typeface="Bahnschrift" panose="020B0502040204020203" charset="0"/>
            </a:endParaRPr>
          </a:p>
        </p:txBody>
      </p:sp>
      <p:sp>
        <p:nvSpPr>
          <p:cNvPr id="6" name="Text 2"/>
          <p:cNvSpPr/>
          <p:nvPr/>
        </p:nvSpPr>
        <p:spPr>
          <a:xfrm>
            <a:off x="6319599" y="2401451"/>
            <a:ext cx="7477601" cy="1066205"/>
          </a:xfrm>
          <a:prstGeom prst="rect">
            <a:avLst/>
          </a:prstGeom>
          <a:noFill/>
        </p:spPr>
        <p:txBody>
          <a:bodyPr wrap="square" rtlCol="0" anchor="t"/>
          <a:lstStyle/>
          <a:p>
            <a:pPr marL="0" indent="0">
              <a:lnSpc>
                <a:spcPts val="2800"/>
              </a:lnSpc>
              <a:buNone/>
            </a:pPr>
            <a:r>
              <a:rPr lang="en-US" sz="1750" dirty="0">
                <a:solidFill>
                  <a:srgbClr val="DAD8E9"/>
                </a:solidFill>
                <a:latin typeface="Bahnschrift" panose="020B0502040204020203" charset="0"/>
                <a:ea typeface="Mukta" pitchFamily="34" charset="-122"/>
                <a:cs typeface="Bahnschrift" panose="020B0502040204020203" charset="0"/>
              </a:rPr>
              <a:t>Before diving into the details of VibeSync, let's meet the talented team behind the social media application, each bringing unique skills and expertise to the table to create an exceptional social media website.</a:t>
            </a:r>
            <a:endParaRPr lang="en-US" sz="1750" dirty="0">
              <a:solidFill>
                <a:srgbClr val="DAD8E9"/>
              </a:solidFill>
              <a:latin typeface="Bahnschrift" panose="020B0502040204020203" charset="0"/>
              <a:ea typeface="Mukta" pitchFamily="34" charset="-122"/>
              <a:cs typeface="Bahnschrift" panose="020B0502040204020203" charset="0"/>
            </a:endParaRPr>
          </a:p>
        </p:txBody>
      </p:sp>
      <p:sp>
        <p:nvSpPr>
          <p:cNvPr id="7" name="Text 3"/>
          <p:cNvSpPr/>
          <p:nvPr/>
        </p:nvSpPr>
        <p:spPr>
          <a:xfrm>
            <a:off x="6319599" y="3967758"/>
            <a:ext cx="7477601" cy="355402"/>
          </a:xfrm>
          <a:prstGeom prst="rect">
            <a:avLst/>
          </a:prstGeom>
          <a:noFill/>
        </p:spPr>
        <p:txBody>
          <a:bodyPr wrap="none" rtlCol="0" anchor="t"/>
          <a:lstStyle/>
          <a:p>
            <a:pPr marL="0" indent="0">
              <a:lnSpc>
                <a:spcPts val="2800"/>
              </a:lnSpc>
              <a:buNone/>
            </a:pPr>
            <a:r>
              <a:rPr lang="en-US" sz="1750" dirty="0">
                <a:solidFill>
                  <a:srgbClr val="DAD8E9"/>
                </a:solidFill>
                <a:latin typeface="Bahnschrift" panose="020B0502040204020203" charset="0"/>
                <a:ea typeface="Mukta" pitchFamily="34" charset="-122"/>
                <a:cs typeface="Bahnschrift" panose="020B0502040204020203" charset="0"/>
              </a:rPr>
              <a:t>Vanshika - 2110991959</a:t>
            </a:r>
            <a:endParaRPr lang="en-US" sz="1750" dirty="0">
              <a:solidFill>
                <a:srgbClr val="DAD8E9"/>
              </a:solidFill>
              <a:latin typeface="Bahnschrift" panose="020B0502040204020203" charset="0"/>
              <a:ea typeface="Mukta" pitchFamily="34" charset="-122"/>
              <a:cs typeface="Bahnschrift" panose="020B0502040204020203" charset="0"/>
            </a:endParaRPr>
          </a:p>
        </p:txBody>
      </p:sp>
      <p:sp>
        <p:nvSpPr>
          <p:cNvPr id="8" name="Text 4"/>
          <p:cNvSpPr/>
          <p:nvPr/>
        </p:nvSpPr>
        <p:spPr>
          <a:xfrm>
            <a:off x="6319599" y="4573072"/>
            <a:ext cx="7477601" cy="355402"/>
          </a:xfrm>
          <a:prstGeom prst="rect">
            <a:avLst/>
          </a:prstGeom>
          <a:noFill/>
        </p:spPr>
        <p:txBody>
          <a:bodyPr wrap="none" rtlCol="0" anchor="t"/>
          <a:lstStyle/>
          <a:p>
            <a:pPr marL="0" indent="0">
              <a:lnSpc>
                <a:spcPts val="2800"/>
              </a:lnSpc>
              <a:buNone/>
            </a:pPr>
            <a:r>
              <a:rPr lang="en-US" sz="1750" dirty="0">
                <a:solidFill>
                  <a:srgbClr val="DAD8E9"/>
                </a:solidFill>
                <a:latin typeface="Bahnschrift" panose="020B0502040204020203" charset="0"/>
                <a:ea typeface="Mukta" pitchFamily="34" charset="-122"/>
                <a:cs typeface="Bahnschrift" panose="020B0502040204020203" charset="0"/>
              </a:rPr>
              <a:t>Shivaksh Sharma - 2110992079</a:t>
            </a:r>
            <a:endParaRPr lang="en-US" sz="1750" dirty="0">
              <a:solidFill>
                <a:srgbClr val="DAD8E9"/>
              </a:solidFill>
              <a:latin typeface="Bahnschrift" panose="020B0502040204020203" charset="0"/>
              <a:ea typeface="Mukta" pitchFamily="34" charset="-122"/>
              <a:cs typeface="Bahnschrift" panose="020B0502040204020203" charset="0"/>
            </a:endParaRPr>
          </a:p>
        </p:txBody>
      </p:sp>
      <p:sp>
        <p:nvSpPr>
          <p:cNvPr id="9" name="Text 5"/>
          <p:cNvSpPr/>
          <p:nvPr/>
        </p:nvSpPr>
        <p:spPr>
          <a:xfrm>
            <a:off x="6319599" y="5178385"/>
            <a:ext cx="7477601" cy="355402"/>
          </a:xfrm>
          <a:prstGeom prst="rect">
            <a:avLst/>
          </a:prstGeom>
          <a:noFill/>
        </p:spPr>
        <p:txBody>
          <a:bodyPr wrap="none" rtlCol="0" anchor="t"/>
          <a:lstStyle/>
          <a:p>
            <a:pPr marL="0" indent="0">
              <a:lnSpc>
                <a:spcPts val="2800"/>
              </a:lnSpc>
              <a:buNone/>
            </a:pPr>
            <a:r>
              <a:rPr lang="en-US" sz="1750" dirty="0">
                <a:solidFill>
                  <a:srgbClr val="DAD8E9"/>
                </a:solidFill>
                <a:latin typeface="Bahnschrift" panose="020B0502040204020203" charset="0"/>
                <a:ea typeface="Mukta" pitchFamily="34" charset="-122"/>
                <a:cs typeface="Bahnschrift" panose="020B0502040204020203" charset="0"/>
              </a:rPr>
              <a:t>Sakhib Ali - 2110992002</a:t>
            </a:r>
            <a:endParaRPr lang="en-US" sz="1750" dirty="0">
              <a:solidFill>
                <a:srgbClr val="DAD8E9"/>
              </a:solidFill>
              <a:latin typeface="Bahnschrift" panose="020B0502040204020203" charset="0"/>
              <a:ea typeface="Mukta" pitchFamily="34" charset="-122"/>
              <a:cs typeface="Bahnschrift" panose="020B0502040204020203" charset="0"/>
            </a:endParaRPr>
          </a:p>
        </p:txBody>
      </p:sp>
      <p:sp>
        <p:nvSpPr>
          <p:cNvPr id="10" name="Text 6"/>
          <p:cNvSpPr/>
          <p:nvPr/>
        </p:nvSpPr>
        <p:spPr>
          <a:xfrm>
            <a:off x="6319599" y="5783699"/>
            <a:ext cx="7477601" cy="355402"/>
          </a:xfrm>
          <a:prstGeom prst="rect">
            <a:avLst/>
          </a:prstGeom>
          <a:noFill/>
        </p:spPr>
        <p:txBody>
          <a:bodyPr wrap="none" rtlCol="0" anchor="t"/>
          <a:lstStyle/>
          <a:p>
            <a:pPr marL="0" indent="0">
              <a:lnSpc>
                <a:spcPts val="2800"/>
              </a:lnSpc>
              <a:buNone/>
            </a:pPr>
            <a:r>
              <a:rPr lang="en-US" sz="1750" dirty="0">
                <a:solidFill>
                  <a:srgbClr val="DAD8E9"/>
                </a:solidFill>
                <a:latin typeface="Bahnschrift" panose="020B0502040204020203" charset="0"/>
                <a:ea typeface="Mukta" pitchFamily="34" charset="-122"/>
                <a:cs typeface="Bahnschrift" panose="020B0502040204020203" charset="0"/>
              </a:rPr>
              <a:t>Anant Sharma - 2110991978</a:t>
            </a:r>
            <a:endParaRPr lang="en-US" sz="1750" dirty="0">
              <a:solidFill>
                <a:srgbClr val="DAD8E9"/>
              </a:solidFill>
              <a:latin typeface="Bahnschrift" panose="020B0502040204020203" charset="0"/>
              <a:ea typeface="Mukta" pitchFamily="34" charset="-122"/>
              <a:cs typeface="Bahnschrift" panose="020B0502040204020203" charset="0"/>
            </a:endParaRPr>
          </a:p>
        </p:txBody>
      </p:sp>
      <p:sp>
        <p:nvSpPr>
          <p:cNvPr id="11" name="Text 7"/>
          <p:cNvSpPr/>
          <p:nvPr/>
        </p:nvSpPr>
        <p:spPr>
          <a:xfrm>
            <a:off x="6319599" y="6389013"/>
            <a:ext cx="7477601" cy="355402"/>
          </a:xfrm>
          <a:prstGeom prst="rect">
            <a:avLst/>
          </a:prstGeom>
          <a:noFill/>
        </p:spPr>
        <p:txBody>
          <a:bodyPr wrap="none" rtlCol="0" anchor="t"/>
          <a:lstStyle/>
          <a:p>
            <a:pPr marL="0" indent="0">
              <a:lnSpc>
                <a:spcPts val="2800"/>
              </a:lnSpc>
              <a:buNone/>
            </a:pPr>
            <a:r>
              <a:rPr lang="en-US" sz="1750" dirty="0">
                <a:solidFill>
                  <a:srgbClr val="DAD8E9"/>
                </a:solidFill>
                <a:latin typeface="Bahnschrift" panose="020B0502040204020203" charset="0"/>
                <a:ea typeface="Mukta" pitchFamily="34" charset="-122"/>
                <a:cs typeface="Bahnschrift" panose="020B0502040204020203" charset="0"/>
              </a:rPr>
              <a:t>Hritik Mishra - 2110991960</a:t>
            </a:r>
            <a:endParaRPr lang="en-US" sz="1750" dirty="0">
              <a:solidFill>
                <a:srgbClr val="DAD8E9"/>
              </a:solidFill>
              <a:latin typeface="Bahnschrift" panose="020B0502040204020203" charset="0"/>
              <a:ea typeface="Mukta" pitchFamily="34" charset="-122"/>
              <a:cs typeface="Bahnschrift" panose="020B0502040204020203"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p:spPr>
      </p:sp>
      <p:sp>
        <p:nvSpPr>
          <p:cNvPr id="8" name="Text 5"/>
          <p:cNvSpPr/>
          <p:nvPr/>
        </p:nvSpPr>
        <p:spPr>
          <a:xfrm>
            <a:off x="5135721" y="328533"/>
            <a:ext cx="4358759" cy="963216"/>
          </a:xfrm>
          <a:prstGeom prst="rect">
            <a:avLst/>
          </a:prstGeom>
          <a:noFill/>
        </p:spPr>
        <p:txBody>
          <a:bodyPr wrap="none" rtlCol="0" anchor="t"/>
          <a:lstStyle/>
          <a:p>
            <a:pPr marL="0" indent="0" algn="ctr">
              <a:lnSpc>
                <a:spcPts val="7585"/>
              </a:lnSpc>
              <a:buNone/>
            </a:pPr>
            <a:r>
              <a:rPr lang="en-US" sz="7585" dirty="0">
                <a:solidFill>
                  <a:srgbClr val="DAD8E9"/>
                </a:solidFill>
                <a:latin typeface="Bahnschrift" panose="020B0502040204020203" charset="0"/>
                <a:ea typeface="Prompt" pitchFamily="34" charset="-122"/>
                <a:cs typeface="Bahnschrift" panose="020B0502040204020203" charset="0"/>
              </a:rPr>
              <a:t>MongoDB</a:t>
            </a:r>
            <a:endParaRPr lang="en-US" sz="7585" dirty="0">
              <a:solidFill>
                <a:srgbClr val="DAD8E9"/>
              </a:solidFill>
              <a:latin typeface="Bahnschrift" panose="020B0502040204020203" charset="0"/>
              <a:ea typeface="Prompt" pitchFamily="34" charset="-122"/>
              <a:cs typeface="Bahnschrift" panose="020B0502040204020203" charset="0"/>
            </a:endParaRPr>
          </a:p>
        </p:txBody>
      </p:sp>
      <p:sp>
        <p:nvSpPr>
          <p:cNvPr id="9" name="Text 6"/>
          <p:cNvSpPr/>
          <p:nvPr/>
        </p:nvSpPr>
        <p:spPr>
          <a:xfrm>
            <a:off x="8340566" y="3023473"/>
            <a:ext cx="2628900" cy="334328"/>
          </a:xfrm>
          <a:prstGeom prst="rect">
            <a:avLst/>
          </a:prstGeom>
          <a:noFill/>
        </p:spPr>
        <p:txBody>
          <a:bodyPr wrap="none" rtlCol="0" anchor="t"/>
          <a:lstStyle/>
          <a:p>
            <a:pPr marL="0" indent="0" algn="ctr">
              <a:lnSpc>
                <a:spcPts val="2635"/>
              </a:lnSpc>
              <a:buNone/>
            </a:pPr>
            <a:endParaRPr lang="en-US" sz="2105" dirty="0">
              <a:solidFill>
                <a:srgbClr val="DAD8E9"/>
              </a:solidFill>
              <a:latin typeface="Bahnschrift" panose="020B0502040204020203" charset="0"/>
              <a:ea typeface="Prompt" pitchFamily="34" charset="-122"/>
              <a:cs typeface="Bahnschrift" panose="020B0502040204020203" charset="0"/>
            </a:endParaRPr>
          </a:p>
        </p:txBody>
      </p:sp>
      <p:sp>
        <p:nvSpPr>
          <p:cNvPr id="10" name="Text 7"/>
          <p:cNvSpPr/>
          <p:nvPr/>
        </p:nvSpPr>
        <p:spPr>
          <a:xfrm>
            <a:off x="7475696" y="3486150"/>
            <a:ext cx="4358759" cy="684848"/>
          </a:xfrm>
          <a:prstGeom prst="rect">
            <a:avLst/>
          </a:prstGeom>
          <a:noFill/>
        </p:spPr>
        <p:txBody>
          <a:bodyPr wrap="square" rtlCol="0" anchor="t"/>
          <a:lstStyle/>
          <a:p>
            <a:pPr marL="0" indent="0" algn="ctr">
              <a:lnSpc>
                <a:spcPts val="2695"/>
              </a:lnSpc>
              <a:buNone/>
            </a:pPr>
            <a:endParaRPr lang="en-US" sz="1685" dirty="0">
              <a:solidFill>
                <a:srgbClr val="DAD8E9"/>
              </a:solidFill>
              <a:latin typeface="Bahnschrift" panose="020B0502040204020203" charset="0"/>
              <a:ea typeface="Mukta" pitchFamily="34" charset="-122"/>
              <a:cs typeface="Bahnschrift" panose="020B0502040204020203" charset="0"/>
            </a:endParaRPr>
          </a:p>
        </p:txBody>
      </p:sp>
      <p:sp>
        <p:nvSpPr>
          <p:cNvPr id="11" name="Text 8"/>
          <p:cNvSpPr/>
          <p:nvPr/>
        </p:nvSpPr>
        <p:spPr>
          <a:xfrm>
            <a:off x="1793915" y="4886365"/>
            <a:ext cx="4358759" cy="963216"/>
          </a:xfrm>
          <a:prstGeom prst="rect">
            <a:avLst/>
          </a:prstGeom>
          <a:noFill/>
        </p:spPr>
        <p:txBody>
          <a:bodyPr wrap="none" rtlCol="0" anchor="t"/>
          <a:lstStyle/>
          <a:p>
            <a:pPr marL="0" indent="0" algn="ctr">
              <a:lnSpc>
                <a:spcPts val="7585"/>
              </a:lnSpc>
              <a:buNone/>
            </a:pPr>
            <a:endParaRPr lang="en-US" sz="7585" dirty="0">
              <a:solidFill>
                <a:srgbClr val="DAD8E9"/>
              </a:solidFill>
              <a:latin typeface="Bahnschrift" panose="020B0502040204020203" charset="0"/>
              <a:ea typeface="Prompt" pitchFamily="34" charset="-122"/>
              <a:cs typeface="Bahnschrift" panose="020B0502040204020203" charset="0"/>
            </a:endParaRPr>
          </a:p>
        </p:txBody>
      </p:sp>
      <p:sp>
        <p:nvSpPr>
          <p:cNvPr id="12" name="Text 9"/>
          <p:cNvSpPr/>
          <p:nvPr/>
        </p:nvSpPr>
        <p:spPr>
          <a:xfrm>
            <a:off x="2811185" y="6150650"/>
            <a:ext cx="2354580" cy="334328"/>
          </a:xfrm>
          <a:prstGeom prst="rect">
            <a:avLst/>
          </a:prstGeom>
          <a:noFill/>
        </p:spPr>
        <p:txBody>
          <a:bodyPr wrap="none" rtlCol="0" anchor="t"/>
          <a:lstStyle/>
          <a:p>
            <a:pPr marL="0" indent="0" algn="ctr">
              <a:lnSpc>
                <a:spcPts val="2635"/>
              </a:lnSpc>
              <a:buNone/>
            </a:pPr>
            <a:endParaRPr lang="en-US" sz="2105" dirty="0">
              <a:solidFill>
                <a:srgbClr val="DAD8E9"/>
              </a:solidFill>
              <a:latin typeface="Bahnschrift" panose="020B0502040204020203" charset="0"/>
              <a:ea typeface="Prompt" pitchFamily="34" charset="-122"/>
              <a:cs typeface="Bahnschrift" panose="020B0502040204020203" charset="0"/>
            </a:endParaRPr>
          </a:p>
        </p:txBody>
      </p:sp>
      <p:sp>
        <p:nvSpPr>
          <p:cNvPr id="13" name="Text 10"/>
          <p:cNvSpPr/>
          <p:nvPr/>
        </p:nvSpPr>
        <p:spPr>
          <a:xfrm>
            <a:off x="1793915" y="6613962"/>
            <a:ext cx="4358759" cy="684848"/>
          </a:xfrm>
          <a:prstGeom prst="rect">
            <a:avLst/>
          </a:prstGeom>
          <a:noFill/>
        </p:spPr>
        <p:txBody>
          <a:bodyPr wrap="square" rtlCol="0" anchor="t"/>
          <a:lstStyle/>
          <a:p>
            <a:pPr marL="0" indent="0" algn="ctr">
              <a:lnSpc>
                <a:spcPts val="2695"/>
              </a:lnSpc>
              <a:buNone/>
            </a:pPr>
            <a:endParaRPr lang="en-US" sz="1685" dirty="0">
              <a:solidFill>
                <a:srgbClr val="DAD8E9"/>
              </a:solidFill>
              <a:latin typeface="Bahnschrift" panose="020B0502040204020203" charset="0"/>
              <a:ea typeface="Mukta" pitchFamily="34" charset="-122"/>
              <a:cs typeface="Bahnschrift" panose="020B0502040204020203" charset="0"/>
            </a:endParaRPr>
          </a:p>
        </p:txBody>
      </p:sp>
      <p:sp>
        <p:nvSpPr>
          <p:cNvPr id="14" name="Text 11"/>
          <p:cNvSpPr/>
          <p:nvPr/>
        </p:nvSpPr>
        <p:spPr>
          <a:xfrm>
            <a:off x="7475696" y="4920020"/>
            <a:ext cx="4358759" cy="963216"/>
          </a:xfrm>
          <a:prstGeom prst="rect">
            <a:avLst/>
          </a:prstGeom>
          <a:noFill/>
        </p:spPr>
        <p:txBody>
          <a:bodyPr wrap="none" rtlCol="0" anchor="t"/>
          <a:lstStyle/>
          <a:p>
            <a:pPr marL="0" indent="0" algn="ctr">
              <a:lnSpc>
                <a:spcPts val="7585"/>
              </a:lnSpc>
              <a:buNone/>
            </a:pPr>
            <a:endParaRPr lang="en-US" sz="7585" dirty="0">
              <a:solidFill>
                <a:srgbClr val="DAD8E9"/>
              </a:solidFill>
              <a:latin typeface="Bahnschrift" panose="020B0502040204020203" charset="0"/>
              <a:ea typeface="Prompt" pitchFamily="34" charset="-122"/>
              <a:cs typeface="Bahnschrift" panose="020B0502040204020203" charset="0"/>
            </a:endParaRPr>
          </a:p>
        </p:txBody>
      </p:sp>
      <p:sp>
        <p:nvSpPr>
          <p:cNvPr id="15" name="Text 12"/>
          <p:cNvSpPr/>
          <p:nvPr/>
        </p:nvSpPr>
        <p:spPr>
          <a:xfrm>
            <a:off x="8580596" y="6150650"/>
            <a:ext cx="2148840" cy="334328"/>
          </a:xfrm>
          <a:prstGeom prst="rect">
            <a:avLst/>
          </a:prstGeom>
          <a:noFill/>
        </p:spPr>
        <p:txBody>
          <a:bodyPr wrap="none" rtlCol="0" anchor="t"/>
          <a:lstStyle/>
          <a:p>
            <a:pPr marL="0" indent="0" algn="ctr">
              <a:lnSpc>
                <a:spcPts val="2635"/>
              </a:lnSpc>
              <a:buNone/>
            </a:pPr>
            <a:endParaRPr lang="en-US" sz="2105" dirty="0">
              <a:solidFill>
                <a:srgbClr val="DAD8E9"/>
              </a:solidFill>
              <a:latin typeface="Bahnschrift" panose="020B0502040204020203" charset="0"/>
              <a:ea typeface="Prompt" pitchFamily="34" charset="-122"/>
              <a:cs typeface="Bahnschrift" panose="020B0502040204020203" charset="0"/>
            </a:endParaRPr>
          </a:p>
        </p:txBody>
      </p:sp>
      <p:sp>
        <p:nvSpPr>
          <p:cNvPr id="16" name="Text 13"/>
          <p:cNvSpPr/>
          <p:nvPr/>
        </p:nvSpPr>
        <p:spPr>
          <a:xfrm>
            <a:off x="7475696" y="6613327"/>
            <a:ext cx="4358759" cy="1027271"/>
          </a:xfrm>
          <a:prstGeom prst="rect">
            <a:avLst/>
          </a:prstGeom>
          <a:noFill/>
        </p:spPr>
        <p:txBody>
          <a:bodyPr wrap="square" rtlCol="0" anchor="t"/>
          <a:lstStyle/>
          <a:p>
            <a:pPr marL="0" indent="0" algn="ctr">
              <a:lnSpc>
                <a:spcPts val="2695"/>
              </a:lnSpc>
              <a:buNone/>
            </a:pPr>
            <a:endParaRPr lang="en-US" sz="1685" dirty="0">
              <a:solidFill>
                <a:srgbClr val="DAD8E9"/>
              </a:solidFill>
              <a:latin typeface="Bahnschrift" panose="020B0502040204020203" charset="0"/>
              <a:ea typeface="Mukta" pitchFamily="34" charset="-122"/>
              <a:cs typeface="Bahnschrift" panose="020B0502040204020203" charset="0"/>
            </a:endParaRPr>
          </a:p>
        </p:txBody>
      </p:sp>
      <p:sp>
        <p:nvSpPr>
          <p:cNvPr id="17" name="Text Box 16"/>
          <p:cNvSpPr txBox="1"/>
          <p:nvPr/>
        </p:nvSpPr>
        <p:spPr>
          <a:xfrm>
            <a:off x="1412240" y="1852930"/>
            <a:ext cx="11805285" cy="4523105"/>
          </a:xfrm>
          <a:prstGeom prst="rect">
            <a:avLst/>
          </a:prstGeom>
          <a:noFill/>
        </p:spPr>
        <p:txBody>
          <a:bodyPr wrap="square" rtlCol="0">
            <a:spAutoFit/>
          </a:bodyPr>
          <a:p>
            <a:pPr>
              <a:lnSpc>
                <a:spcPct val="150000"/>
              </a:lnSpc>
            </a:pPr>
            <a:r>
              <a:rPr lang="en-US" sz="2400">
                <a:solidFill>
                  <a:schemeClr val="bg1"/>
                </a:solidFill>
                <a:latin typeface="Bahnschrift" panose="020B0502040204020203" charset="0"/>
                <a:cs typeface="Bahnschrift" panose="020B0502040204020203" charset="0"/>
              </a:rPr>
              <a:t>MongoDB, a robust and flexible NoSQL database that empowers us to manage and organize vast amounts of data with unparalleled efficiency. MongoDB's document-oriented architecture seamlessly integrates with our dynamic content, providing a scalable and high-performance solution for storing and retrieving user information, posts, and interactions. With MongoDB, we ensure data integrity, flexibility, and the ability to scale horizontally as our social community continues to grow. Experience a backend that not only handles the complexities of social interactions but also adapts effortlessly to the evolving needs of our dynamic online ecosystem.</a:t>
            </a:r>
            <a:endParaRPr lang="en-US" sz="2400">
              <a:solidFill>
                <a:schemeClr val="bg1"/>
              </a:solidFill>
              <a:latin typeface="Bahnschrift" panose="020B0502040204020203" charset="0"/>
              <a:cs typeface="Bahnschrift" panose="020B0502040204020203"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p:spPr>
      </p:sp>
      <p:pic>
        <p:nvPicPr>
          <p:cNvPr id="4" name="Image 1" descr="preencoded.png"/>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B0C23">
              <a:alpha val="80000"/>
            </a:srgbClr>
          </a:solidFill>
        </p:spPr>
      </p:sp>
      <p:pic>
        <p:nvPicPr>
          <p:cNvPr id="6" name="Image 2" descr="preencoded.png"/>
          <p:cNvPicPr>
            <a:picLocks noChangeAspect="1"/>
          </p:cNvPicPr>
          <p:nvPr/>
        </p:nvPicPr>
        <p:blipFill>
          <a:blip r:embed="rId3"/>
          <a:stretch>
            <a:fillRect/>
          </a:stretch>
        </p:blipFill>
        <p:spPr>
          <a:xfrm>
            <a:off x="46355" y="26035"/>
            <a:ext cx="14584045" cy="82035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0076"/>
          </a:xfrm>
          <a:prstGeom prst="rect">
            <a:avLst/>
          </a:prstGeom>
          <a:solidFill>
            <a:srgbClr val="0B0C23">
              <a:alpha val="75000"/>
            </a:srgbClr>
          </a:solidFill>
        </p:spPr>
      </p:sp>
      <p:pic>
        <p:nvPicPr>
          <p:cNvPr id="4" name="Image 1" descr="preencoded.png"/>
          <p:cNvPicPr>
            <a:picLocks noChangeAspect="1"/>
          </p:cNvPicPr>
          <p:nvPr/>
        </p:nvPicPr>
        <p:blipFill>
          <a:blip r:embed="rId2"/>
          <a:stretch>
            <a:fillRect/>
          </a:stretch>
        </p:blipFill>
        <p:spPr>
          <a:xfrm>
            <a:off x="3581876" y="486251"/>
            <a:ext cx="7466648" cy="725757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p:spPr>
      </p:sp>
      <p:pic>
        <p:nvPicPr>
          <p:cNvPr id="4" name="Image 1" descr="preencoded.png"/>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B0C23">
              <a:alpha val="80000"/>
            </a:srgbClr>
          </a:solidFill>
        </p:spPr>
      </p:sp>
      <p:pic>
        <p:nvPicPr>
          <p:cNvPr id="6" name="Image 2" descr="preencoded.png"/>
          <p:cNvPicPr>
            <a:picLocks noChangeAspect="1"/>
          </p:cNvPicPr>
          <p:nvPr/>
        </p:nvPicPr>
        <p:blipFill>
          <a:blip r:embed="rId3"/>
          <a:stretch>
            <a:fillRect/>
          </a:stretch>
        </p:blipFill>
        <p:spPr>
          <a:xfrm>
            <a:off x="93345" y="665480"/>
            <a:ext cx="14537055" cy="694309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68)"/>
          <p:cNvPicPr>
            <a:picLocks noChangeAspect="1"/>
          </p:cNvPicPr>
          <p:nvPr/>
        </p:nvPicPr>
        <p:blipFill>
          <a:blip r:embed="rId1"/>
          <a:stretch>
            <a:fillRect/>
          </a:stretch>
        </p:blipFill>
        <p:spPr>
          <a:xfrm>
            <a:off x="0" y="0"/>
            <a:ext cx="14630400" cy="82296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p:spPr>
      </p:sp>
      <p:pic>
        <p:nvPicPr>
          <p:cNvPr id="4" name="Image 1" descr="preencoded.png"/>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B0C23">
              <a:alpha val="80000"/>
            </a:srgbClr>
          </a:solidFill>
        </p:spPr>
      </p:sp>
      <p:pic>
        <p:nvPicPr>
          <p:cNvPr id="6" name="Image 2" descr="preencoded.png"/>
          <p:cNvPicPr>
            <a:picLocks noChangeAspect="1"/>
          </p:cNvPicPr>
          <p:nvPr/>
        </p:nvPicPr>
        <p:blipFill>
          <a:blip r:embed="rId3"/>
          <a:stretch>
            <a:fillRect/>
          </a:stretch>
        </p:blipFill>
        <p:spPr>
          <a:xfrm>
            <a:off x="24765" y="13970"/>
            <a:ext cx="14606270" cy="821563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69)"/>
          <p:cNvPicPr>
            <a:picLocks noChangeAspect="1"/>
          </p:cNvPicPr>
          <p:nvPr/>
        </p:nvPicPr>
        <p:blipFill>
          <a:blip r:embed="rId1"/>
          <a:stretch>
            <a:fillRect/>
          </a:stretch>
        </p:blipFill>
        <p:spPr>
          <a:xfrm>
            <a:off x="0" y="0"/>
            <a:ext cx="14630400" cy="82296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p:spPr>
      </p:sp>
      <p:pic>
        <p:nvPicPr>
          <p:cNvPr id="4" name="Image 1" descr="preencoded.png"/>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B0C23">
              <a:alpha val="80000"/>
            </a:srgbClr>
          </a:solidFill>
        </p:spPr>
      </p:sp>
      <p:sp>
        <p:nvSpPr>
          <p:cNvPr id="6" name="Text 2"/>
          <p:cNvSpPr/>
          <p:nvPr/>
        </p:nvSpPr>
        <p:spPr>
          <a:xfrm>
            <a:off x="2624376" y="970836"/>
            <a:ext cx="9381649" cy="355402"/>
          </a:xfrm>
          <a:prstGeom prst="rect">
            <a:avLst/>
          </a:prstGeom>
          <a:noFill/>
        </p:spPr>
        <p:txBody>
          <a:bodyPr wrap="none" rtlCol="0" anchor="t"/>
          <a:lstStyle/>
          <a:p>
            <a:pPr marL="0" indent="0">
              <a:lnSpc>
                <a:spcPts val="2800"/>
              </a:lnSpc>
              <a:buNone/>
            </a:pPr>
            <a:endParaRPr lang="en-US" sz="1750" dirty="0"/>
          </a:p>
        </p:txBody>
      </p:sp>
      <p:pic>
        <p:nvPicPr>
          <p:cNvPr id="7" name="Image 2" descr="preencoded.png"/>
          <p:cNvPicPr>
            <a:picLocks noChangeAspect="1"/>
          </p:cNvPicPr>
          <p:nvPr/>
        </p:nvPicPr>
        <p:blipFill>
          <a:blip r:embed="rId3"/>
          <a:stretch>
            <a:fillRect/>
          </a:stretch>
        </p:blipFill>
        <p:spPr>
          <a:xfrm>
            <a:off x="114300" y="106045"/>
            <a:ext cx="14253845" cy="8017510"/>
          </a:xfrm>
          <a:prstGeom prst="rect">
            <a:avLst/>
          </a:prstGeom>
        </p:spPr>
      </p:pic>
      <p:sp>
        <p:nvSpPr>
          <p:cNvPr id="8" name="Text 3"/>
          <p:cNvSpPr/>
          <p:nvPr/>
        </p:nvSpPr>
        <p:spPr>
          <a:xfrm>
            <a:off x="2624376" y="7103150"/>
            <a:ext cx="9381649" cy="355402"/>
          </a:xfrm>
          <a:prstGeom prst="rect">
            <a:avLst/>
          </a:prstGeom>
          <a:noFill/>
        </p:spPr>
        <p:txBody>
          <a:bodyPr wrap="none" rtlCol="0" anchor="t"/>
          <a:lstStyle/>
          <a:p>
            <a:pPr marL="0" indent="0">
              <a:lnSpc>
                <a:spcPts val="2800"/>
              </a:lnSpc>
              <a:buNone/>
            </a:pP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p:spPr>
      </p:sp>
      <p:pic>
        <p:nvPicPr>
          <p:cNvPr id="4" name="Image 1" descr="preencoded.png"/>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B0C23">
              <a:alpha val="80000"/>
            </a:srgbClr>
          </a:solidFill>
        </p:spPr>
      </p:sp>
      <p:pic>
        <p:nvPicPr>
          <p:cNvPr id="6" name="Image 2" descr="preencoded.png"/>
          <p:cNvPicPr>
            <a:picLocks noChangeAspect="1"/>
          </p:cNvPicPr>
          <p:nvPr/>
        </p:nvPicPr>
        <p:blipFill>
          <a:blip r:embed="rId3"/>
          <a:stretch>
            <a:fillRect/>
          </a:stretch>
        </p:blipFill>
        <p:spPr>
          <a:xfrm>
            <a:off x="-2540" y="-1270"/>
            <a:ext cx="14615795" cy="822134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70)"/>
          <p:cNvPicPr>
            <a:picLocks noChangeAspect="1"/>
          </p:cNvPicPr>
          <p:nvPr/>
        </p:nvPicPr>
        <p:blipFill>
          <a:blip r:embed="rId1"/>
          <a:stretch>
            <a:fillRect/>
          </a:stretch>
        </p:blipFill>
        <p:spPr>
          <a:xfrm>
            <a:off x="0" y="0"/>
            <a:ext cx="14630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p:spPr>
      </p:sp>
      <p:pic>
        <p:nvPicPr>
          <p:cNvPr id="4" name="Image 1" descr="preencoded.png"/>
          <p:cNvPicPr>
            <a:picLocks noChangeAspect="1"/>
          </p:cNvPicPr>
          <p:nvPr/>
        </p:nvPicPr>
        <p:blipFill>
          <a:blip r:embed="rId2"/>
          <a:stretch>
            <a:fillRect/>
          </a:stretch>
        </p:blipFill>
        <p:spPr>
          <a:xfrm>
            <a:off x="67310" y="24130"/>
            <a:ext cx="14630400" cy="2456736"/>
          </a:xfrm>
          <a:prstGeom prst="rect">
            <a:avLst/>
          </a:prstGeom>
        </p:spPr>
      </p:pic>
      <p:sp>
        <p:nvSpPr>
          <p:cNvPr id="5" name="Text 1"/>
          <p:cNvSpPr/>
          <p:nvPr/>
        </p:nvSpPr>
        <p:spPr>
          <a:xfrm>
            <a:off x="3165991" y="2997279"/>
            <a:ext cx="5996940" cy="614124"/>
          </a:xfrm>
          <a:prstGeom prst="rect">
            <a:avLst/>
          </a:prstGeom>
          <a:noFill/>
        </p:spPr>
        <p:txBody>
          <a:bodyPr wrap="none" rtlCol="0" anchor="t"/>
          <a:lstStyle/>
          <a:p>
            <a:pPr marL="0" indent="0">
              <a:lnSpc>
                <a:spcPts val="4835"/>
              </a:lnSpc>
              <a:buNone/>
            </a:pPr>
            <a:r>
              <a:rPr lang="en-US" sz="3870" dirty="0">
                <a:solidFill>
                  <a:srgbClr val="C6BFEE"/>
                </a:solidFill>
                <a:latin typeface="Bahnschrift" panose="020B0502040204020203" charset="0"/>
                <a:ea typeface="Prompt" pitchFamily="34" charset="-122"/>
                <a:cs typeface="Bahnschrift" panose="020B0502040204020203" charset="0"/>
              </a:rPr>
              <a:t>Introduction to VibeSync</a:t>
            </a:r>
            <a:endParaRPr lang="en-US" sz="3870" dirty="0">
              <a:solidFill>
                <a:srgbClr val="C6BFEE"/>
              </a:solidFill>
              <a:latin typeface="Bahnschrift" panose="020B0502040204020203" charset="0"/>
              <a:ea typeface="Prompt" pitchFamily="34" charset="-122"/>
              <a:cs typeface="Bahnschrift" panose="020B0502040204020203" charset="0"/>
            </a:endParaRPr>
          </a:p>
        </p:txBody>
      </p:sp>
      <p:sp>
        <p:nvSpPr>
          <p:cNvPr id="6" name="Shape 2"/>
          <p:cNvSpPr/>
          <p:nvPr/>
        </p:nvSpPr>
        <p:spPr>
          <a:xfrm>
            <a:off x="3033276" y="4059793"/>
            <a:ext cx="442198" cy="442198"/>
          </a:xfrm>
          <a:prstGeom prst="roundRect">
            <a:avLst>
              <a:gd name="adj" fmla="val 20001"/>
            </a:avLst>
          </a:prstGeom>
          <a:solidFill>
            <a:srgbClr val="542C49"/>
          </a:solidFill>
          <a:ln w="12263">
            <a:solidFill>
              <a:srgbClr val="6D4562"/>
            </a:solidFill>
            <a:prstDash val="solid"/>
          </a:ln>
        </p:spPr>
      </p:sp>
      <p:sp>
        <p:nvSpPr>
          <p:cNvPr id="7" name="Text 3"/>
          <p:cNvSpPr/>
          <p:nvPr/>
        </p:nvSpPr>
        <p:spPr>
          <a:xfrm>
            <a:off x="3201035" y="4096583"/>
            <a:ext cx="106680" cy="368498"/>
          </a:xfrm>
          <a:prstGeom prst="rect">
            <a:avLst/>
          </a:prstGeom>
          <a:noFill/>
        </p:spPr>
        <p:txBody>
          <a:bodyPr wrap="none" rtlCol="0" anchor="t"/>
          <a:lstStyle/>
          <a:p>
            <a:pPr marL="0" indent="0" algn="ctr">
              <a:lnSpc>
                <a:spcPts val="2900"/>
              </a:lnSpc>
              <a:buNone/>
            </a:pPr>
            <a:r>
              <a:rPr lang="en-US" sz="2320" dirty="0">
                <a:solidFill>
                  <a:srgbClr val="DAD8E9"/>
                </a:solidFill>
                <a:latin typeface="Bahnschrift" panose="020B0502040204020203" charset="0"/>
                <a:ea typeface="Prompt" pitchFamily="34" charset="-122"/>
                <a:cs typeface="Bahnschrift" panose="020B0502040204020203" charset="0"/>
              </a:rPr>
              <a:t>1</a:t>
            </a:r>
            <a:endParaRPr lang="en-US" sz="2320" dirty="0">
              <a:solidFill>
                <a:srgbClr val="DAD8E9"/>
              </a:solidFill>
              <a:latin typeface="Bahnschrift" panose="020B0502040204020203" charset="0"/>
              <a:ea typeface="Prompt" pitchFamily="34" charset="-122"/>
              <a:cs typeface="Bahnschrift" panose="020B0502040204020203" charset="0"/>
            </a:endParaRPr>
          </a:p>
        </p:txBody>
      </p:sp>
      <p:sp>
        <p:nvSpPr>
          <p:cNvPr id="8" name="Text 4"/>
          <p:cNvSpPr/>
          <p:nvPr/>
        </p:nvSpPr>
        <p:spPr>
          <a:xfrm>
            <a:off x="3654147" y="4059357"/>
            <a:ext cx="1996440" cy="613886"/>
          </a:xfrm>
          <a:prstGeom prst="rect">
            <a:avLst/>
          </a:prstGeom>
          <a:noFill/>
        </p:spPr>
        <p:txBody>
          <a:bodyPr wrap="square" rtlCol="0" anchor="t"/>
          <a:lstStyle/>
          <a:p>
            <a:pPr marL="0" indent="0">
              <a:lnSpc>
                <a:spcPts val="2420"/>
              </a:lnSpc>
              <a:buNone/>
            </a:pPr>
            <a:r>
              <a:rPr lang="en-US" sz="1935" dirty="0">
                <a:solidFill>
                  <a:srgbClr val="DAD8E9"/>
                </a:solidFill>
                <a:latin typeface="Bahnschrift" panose="020B0502040204020203" charset="0"/>
                <a:ea typeface="Prompt" pitchFamily="34" charset="-122"/>
                <a:cs typeface="Bahnschrift" panose="020B0502040204020203" charset="0"/>
              </a:rPr>
              <a:t>Connect and Share</a:t>
            </a:r>
            <a:endParaRPr lang="en-US" sz="1935" dirty="0">
              <a:solidFill>
                <a:srgbClr val="DAD8E9"/>
              </a:solidFill>
              <a:latin typeface="Bahnschrift" panose="020B0502040204020203" charset="0"/>
              <a:ea typeface="Prompt" pitchFamily="34" charset="-122"/>
              <a:cs typeface="Bahnschrift" panose="020B0502040204020203" charset="0"/>
            </a:endParaRPr>
          </a:p>
        </p:txBody>
      </p:sp>
      <p:sp>
        <p:nvSpPr>
          <p:cNvPr id="9" name="Text 5"/>
          <p:cNvSpPr/>
          <p:nvPr/>
        </p:nvSpPr>
        <p:spPr>
          <a:xfrm>
            <a:off x="3654425" y="4859020"/>
            <a:ext cx="2832100" cy="2830195"/>
          </a:xfrm>
          <a:prstGeom prst="rect">
            <a:avLst/>
          </a:prstGeom>
          <a:noFill/>
        </p:spPr>
        <p:txBody>
          <a:bodyPr wrap="square" rtlCol="0" anchor="t"/>
          <a:lstStyle/>
          <a:p>
            <a:pPr marL="0" indent="0">
              <a:lnSpc>
                <a:spcPts val="2475"/>
              </a:lnSpc>
              <a:buNone/>
            </a:pPr>
            <a:r>
              <a:rPr lang="en-US" sz="1550" dirty="0">
                <a:solidFill>
                  <a:srgbClr val="DAD8E9"/>
                </a:solidFill>
                <a:latin typeface="Bahnschrift" panose="020B0502040204020203" charset="0"/>
                <a:ea typeface="Mukta" pitchFamily="34" charset="-122"/>
                <a:cs typeface="Bahnschrift" panose="020B0502040204020203" charset="0"/>
              </a:rPr>
              <a:t>VibeSync is a social media platform that allows users to connect and share their interests, passions, and experiences with like-minded individuals in a vibrant and dynamic community.</a:t>
            </a:r>
            <a:endParaRPr lang="en-US" sz="1550" dirty="0">
              <a:solidFill>
                <a:srgbClr val="DAD8E9"/>
              </a:solidFill>
              <a:latin typeface="Bahnschrift" panose="020B0502040204020203" charset="0"/>
              <a:ea typeface="Mukta" pitchFamily="34" charset="-122"/>
              <a:cs typeface="Bahnschrift" panose="020B0502040204020203" charset="0"/>
            </a:endParaRPr>
          </a:p>
        </p:txBody>
      </p:sp>
      <p:sp>
        <p:nvSpPr>
          <p:cNvPr id="10" name="Shape 6"/>
          <p:cNvSpPr/>
          <p:nvPr/>
        </p:nvSpPr>
        <p:spPr>
          <a:xfrm>
            <a:off x="5997535" y="4059793"/>
            <a:ext cx="442198" cy="442198"/>
          </a:xfrm>
          <a:prstGeom prst="roundRect">
            <a:avLst>
              <a:gd name="adj" fmla="val 20001"/>
            </a:avLst>
          </a:prstGeom>
          <a:solidFill>
            <a:srgbClr val="542C49"/>
          </a:solidFill>
          <a:ln w="12263">
            <a:solidFill>
              <a:srgbClr val="6D4562"/>
            </a:solidFill>
            <a:prstDash val="solid"/>
          </a:ln>
        </p:spPr>
      </p:sp>
      <p:sp>
        <p:nvSpPr>
          <p:cNvPr id="11" name="Text 7"/>
          <p:cNvSpPr/>
          <p:nvPr/>
        </p:nvSpPr>
        <p:spPr>
          <a:xfrm>
            <a:off x="6131004" y="4096583"/>
            <a:ext cx="175260" cy="368498"/>
          </a:xfrm>
          <a:prstGeom prst="rect">
            <a:avLst/>
          </a:prstGeom>
          <a:noFill/>
        </p:spPr>
        <p:txBody>
          <a:bodyPr wrap="none" rtlCol="0" anchor="t"/>
          <a:lstStyle/>
          <a:p>
            <a:pPr marL="0" indent="0" algn="ctr">
              <a:lnSpc>
                <a:spcPts val="2900"/>
              </a:lnSpc>
              <a:buNone/>
            </a:pPr>
            <a:r>
              <a:rPr lang="en-US" sz="2320" dirty="0">
                <a:solidFill>
                  <a:srgbClr val="DAD8E9"/>
                </a:solidFill>
                <a:latin typeface="Bahnschrift" panose="020B0502040204020203" charset="0"/>
                <a:ea typeface="Prompt" pitchFamily="34" charset="-122"/>
                <a:cs typeface="Bahnschrift" panose="020B0502040204020203" charset="0"/>
              </a:rPr>
              <a:t>2</a:t>
            </a:r>
            <a:endParaRPr lang="en-US" sz="2320" dirty="0">
              <a:solidFill>
                <a:srgbClr val="DAD8E9"/>
              </a:solidFill>
              <a:latin typeface="Bahnschrift" panose="020B0502040204020203" charset="0"/>
              <a:ea typeface="Prompt" pitchFamily="34" charset="-122"/>
              <a:cs typeface="Bahnschrift" panose="020B0502040204020203" charset="0"/>
            </a:endParaRPr>
          </a:p>
        </p:txBody>
      </p:sp>
      <p:sp>
        <p:nvSpPr>
          <p:cNvPr id="12" name="Text 8"/>
          <p:cNvSpPr/>
          <p:nvPr/>
        </p:nvSpPr>
        <p:spPr>
          <a:xfrm>
            <a:off x="6636187" y="4058722"/>
            <a:ext cx="1996440" cy="613886"/>
          </a:xfrm>
          <a:prstGeom prst="rect">
            <a:avLst/>
          </a:prstGeom>
          <a:noFill/>
        </p:spPr>
        <p:txBody>
          <a:bodyPr wrap="square" rtlCol="0" anchor="t"/>
          <a:lstStyle/>
          <a:p>
            <a:pPr marL="0" indent="0">
              <a:lnSpc>
                <a:spcPts val="2420"/>
              </a:lnSpc>
              <a:buNone/>
            </a:pPr>
            <a:r>
              <a:rPr lang="en-US" sz="1935" dirty="0">
                <a:solidFill>
                  <a:srgbClr val="DAD8E9"/>
                </a:solidFill>
                <a:latin typeface="Bahnschrift" panose="020B0502040204020203" charset="0"/>
                <a:ea typeface="Prompt" pitchFamily="34" charset="-122"/>
                <a:cs typeface="Bahnschrift" panose="020B0502040204020203" charset="0"/>
              </a:rPr>
              <a:t>Personalized Experience</a:t>
            </a:r>
            <a:endParaRPr lang="en-US" sz="1935" dirty="0">
              <a:solidFill>
                <a:srgbClr val="DAD8E9"/>
              </a:solidFill>
              <a:latin typeface="Bahnschrift" panose="020B0502040204020203" charset="0"/>
              <a:ea typeface="Prompt" pitchFamily="34" charset="-122"/>
              <a:cs typeface="Bahnschrift" panose="020B0502040204020203" charset="0"/>
            </a:endParaRPr>
          </a:p>
        </p:txBody>
      </p:sp>
      <p:sp>
        <p:nvSpPr>
          <p:cNvPr id="13" name="Text 9"/>
          <p:cNvSpPr/>
          <p:nvPr/>
        </p:nvSpPr>
        <p:spPr>
          <a:xfrm>
            <a:off x="6636385" y="4859020"/>
            <a:ext cx="2832100" cy="2515870"/>
          </a:xfrm>
          <a:prstGeom prst="rect">
            <a:avLst/>
          </a:prstGeom>
          <a:noFill/>
        </p:spPr>
        <p:txBody>
          <a:bodyPr wrap="square" rtlCol="0" anchor="t"/>
          <a:lstStyle/>
          <a:p>
            <a:pPr marL="0" indent="0">
              <a:lnSpc>
                <a:spcPts val="2475"/>
              </a:lnSpc>
              <a:buNone/>
            </a:pPr>
            <a:r>
              <a:rPr lang="en-US" sz="1550" dirty="0">
                <a:solidFill>
                  <a:srgbClr val="DAD8E9"/>
                </a:solidFill>
                <a:latin typeface="Bahnschrift" panose="020B0502040204020203" charset="0"/>
                <a:ea typeface="Mukta" pitchFamily="34" charset="-122"/>
                <a:cs typeface="Bahnschrift" panose="020B0502040204020203" charset="0"/>
              </a:rPr>
              <a:t>Experience tailored content and exciting conversations based on your interests and preferences, making each interaction on VibeSync unique and engaging.</a:t>
            </a:r>
            <a:endParaRPr lang="en-US" sz="1550" dirty="0">
              <a:solidFill>
                <a:srgbClr val="DAD8E9"/>
              </a:solidFill>
              <a:latin typeface="Bahnschrift" panose="020B0502040204020203" charset="0"/>
              <a:ea typeface="Mukta" pitchFamily="34" charset="-122"/>
              <a:cs typeface="Bahnschrift" panose="020B0502040204020203" charset="0"/>
            </a:endParaRPr>
          </a:p>
        </p:txBody>
      </p:sp>
      <p:sp>
        <p:nvSpPr>
          <p:cNvPr id="14" name="Shape 10"/>
          <p:cNvSpPr/>
          <p:nvPr/>
        </p:nvSpPr>
        <p:spPr>
          <a:xfrm>
            <a:off x="8829080" y="4059793"/>
            <a:ext cx="442198" cy="442198"/>
          </a:xfrm>
          <a:prstGeom prst="roundRect">
            <a:avLst>
              <a:gd name="adj" fmla="val 20001"/>
            </a:avLst>
          </a:prstGeom>
          <a:solidFill>
            <a:srgbClr val="542C49"/>
          </a:solidFill>
          <a:ln w="12263">
            <a:solidFill>
              <a:srgbClr val="6D4562"/>
            </a:solidFill>
            <a:prstDash val="solid"/>
          </a:ln>
        </p:spPr>
      </p:sp>
      <p:sp>
        <p:nvSpPr>
          <p:cNvPr id="15" name="Text 11"/>
          <p:cNvSpPr/>
          <p:nvPr/>
        </p:nvSpPr>
        <p:spPr>
          <a:xfrm>
            <a:off x="8966359" y="4096583"/>
            <a:ext cx="167640" cy="368498"/>
          </a:xfrm>
          <a:prstGeom prst="rect">
            <a:avLst/>
          </a:prstGeom>
          <a:noFill/>
        </p:spPr>
        <p:txBody>
          <a:bodyPr wrap="none" rtlCol="0" anchor="t"/>
          <a:lstStyle/>
          <a:p>
            <a:pPr marL="0" indent="0" algn="ctr">
              <a:lnSpc>
                <a:spcPts val="2900"/>
              </a:lnSpc>
              <a:buNone/>
            </a:pPr>
            <a:r>
              <a:rPr lang="en-US" sz="2320" dirty="0">
                <a:solidFill>
                  <a:srgbClr val="DAD8E9"/>
                </a:solidFill>
                <a:latin typeface="Bahnschrift" panose="020B0502040204020203" charset="0"/>
                <a:ea typeface="Prompt" pitchFamily="34" charset="-122"/>
                <a:cs typeface="Bahnschrift" panose="020B0502040204020203" charset="0"/>
              </a:rPr>
              <a:t>3</a:t>
            </a:r>
            <a:endParaRPr lang="en-US" sz="2320" dirty="0">
              <a:solidFill>
                <a:srgbClr val="DAD8E9"/>
              </a:solidFill>
              <a:latin typeface="Bahnschrift" panose="020B0502040204020203" charset="0"/>
              <a:ea typeface="Prompt" pitchFamily="34" charset="-122"/>
              <a:cs typeface="Bahnschrift" panose="020B0502040204020203" charset="0"/>
            </a:endParaRPr>
          </a:p>
        </p:txBody>
      </p:sp>
      <p:sp>
        <p:nvSpPr>
          <p:cNvPr id="16" name="Text 12"/>
          <p:cNvSpPr/>
          <p:nvPr/>
        </p:nvSpPr>
        <p:spPr>
          <a:xfrm>
            <a:off x="9467096" y="4058087"/>
            <a:ext cx="1996440" cy="613886"/>
          </a:xfrm>
          <a:prstGeom prst="rect">
            <a:avLst/>
          </a:prstGeom>
          <a:noFill/>
        </p:spPr>
        <p:txBody>
          <a:bodyPr wrap="square" rtlCol="0" anchor="t"/>
          <a:lstStyle/>
          <a:p>
            <a:pPr marL="0" indent="0">
              <a:lnSpc>
                <a:spcPts val="2420"/>
              </a:lnSpc>
              <a:buNone/>
            </a:pPr>
            <a:r>
              <a:rPr lang="en-US" sz="1935" dirty="0">
                <a:solidFill>
                  <a:srgbClr val="DAD8E9"/>
                </a:solidFill>
                <a:latin typeface="Bahnschrift" panose="020B0502040204020203" charset="0"/>
                <a:ea typeface="Prompt" pitchFamily="34" charset="-122"/>
                <a:cs typeface="Bahnschrift" panose="020B0502040204020203" charset="0"/>
              </a:rPr>
              <a:t>Expressive Profiles</a:t>
            </a:r>
            <a:endParaRPr lang="en-US" sz="1935" dirty="0">
              <a:solidFill>
                <a:srgbClr val="DAD8E9"/>
              </a:solidFill>
              <a:latin typeface="Bahnschrift" panose="020B0502040204020203" charset="0"/>
              <a:ea typeface="Prompt" pitchFamily="34" charset="-122"/>
              <a:cs typeface="Bahnschrift" panose="020B0502040204020203" charset="0"/>
            </a:endParaRPr>
          </a:p>
        </p:txBody>
      </p:sp>
      <p:sp>
        <p:nvSpPr>
          <p:cNvPr id="17" name="Text 13"/>
          <p:cNvSpPr/>
          <p:nvPr/>
        </p:nvSpPr>
        <p:spPr>
          <a:xfrm>
            <a:off x="9467850" y="4859020"/>
            <a:ext cx="2747010" cy="2515870"/>
          </a:xfrm>
          <a:prstGeom prst="rect">
            <a:avLst/>
          </a:prstGeom>
          <a:noFill/>
        </p:spPr>
        <p:txBody>
          <a:bodyPr wrap="square" rtlCol="0" anchor="t"/>
          <a:lstStyle/>
          <a:p>
            <a:pPr marL="0" indent="0">
              <a:lnSpc>
                <a:spcPts val="2475"/>
              </a:lnSpc>
              <a:buNone/>
            </a:pPr>
            <a:r>
              <a:rPr lang="en-US" sz="1550" dirty="0">
                <a:solidFill>
                  <a:srgbClr val="DAD8E9"/>
                </a:solidFill>
                <a:latin typeface="Bahnschrift" panose="020B0502040204020203" charset="0"/>
                <a:ea typeface="Mukta" pitchFamily="34" charset="-122"/>
                <a:cs typeface="Bahnschrift" panose="020B0502040204020203" charset="0"/>
              </a:rPr>
              <a:t>Users can create expressive profiles that truly reflect their personality and interests, fostering meaningful connections with others who share similar vibes.</a:t>
            </a:r>
            <a:endParaRPr lang="en-US" sz="1550" dirty="0">
              <a:solidFill>
                <a:srgbClr val="DAD8E9"/>
              </a:solidFill>
              <a:latin typeface="Bahnschrift" panose="020B0502040204020203" charset="0"/>
              <a:ea typeface="Mukta" pitchFamily="34" charset="-122"/>
              <a:cs typeface="Bahnschrift" panose="020B0502040204020203" charset="0"/>
            </a:endParaRPr>
          </a:p>
        </p:txBody>
      </p:sp>
      <p:sp>
        <p:nvSpPr>
          <p:cNvPr id="19" name="Text 4"/>
          <p:cNvSpPr/>
          <p:nvPr/>
        </p:nvSpPr>
        <p:spPr>
          <a:xfrm>
            <a:off x="3033117" y="5256967"/>
            <a:ext cx="1996440" cy="613886"/>
          </a:xfrm>
          <a:prstGeom prst="rect">
            <a:avLst/>
          </a:prstGeom>
          <a:noFill/>
        </p:spPr>
        <p:txBody>
          <a:bodyPr wrap="square" rtlCol="0" anchor="t"/>
          <a:p>
            <a:pPr marL="0" indent="0">
              <a:lnSpc>
                <a:spcPts val="2420"/>
              </a:lnSpc>
              <a:buNone/>
            </a:pPr>
            <a:endParaRPr lang="en-US" sz="1935" dirty="0">
              <a:latin typeface="Bahnschrift" panose="020B0502040204020203" charset="0"/>
              <a:cs typeface="Bahnschrift" panose="020B0502040204020203" charset="0"/>
            </a:endParaRPr>
          </a:p>
        </p:txBody>
      </p:sp>
      <p:sp>
        <p:nvSpPr>
          <p:cNvPr id="20" name="Text 5"/>
          <p:cNvSpPr/>
          <p:nvPr/>
        </p:nvSpPr>
        <p:spPr>
          <a:xfrm>
            <a:off x="822325" y="5399405"/>
            <a:ext cx="2832100" cy="2830195"/>
          </a:xfrm>
          <a:prstGeom prst="rect">
            <a:avLst/>
          </a:prstGeom>
          <a:noFill/>
        </p:spPr>
        <p:txBody>
          <a:bodyPr wrap="square" rtlCol="0" anchor="t"/>
          <a:p>
            <a:pPr marL="0" indent="0">
              <a:lnSpc>
                <a:spcPts val="2475"/>
              </a:lnSpc>
              <a:buNone/>
            </a:pPr>
            <a:endParaRPr lang="en-US" sz="1550" dirty="0">
              <a:latin typeface="Bahnschrift" panose="020B0502040204020203" charset="0"/>
              <a:cs typeface="Bahnschrift" panose="020B0502040204020203"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71)"/>
          <p:cNvPicPr>
            <a:picLocks noChangeAspect="1"/>
          </p:cNvPicPr>
          <p:nvPr/>
        </p:nvPicPr>
        <p:blipFill>
          <a:blip r:embed="rId1"/>
          <a:stretch>
            <a:fillRect/>
          </a:stretch>
        </p:blipFill>
        <p:spPr>
          <a:xfrm>
            <a:off x="0" y="0"/>
            <a:ext cx="14630400" cy="82296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p:spPr>
      </p:sp>
      <p:pic>
        <p:nvPicPr>
          <p:cNvPr id="4" name="Image 1" descr="preencoded.png"/>
          <p:cNvPicPr>
            <a:picLocks noChangeAspect="1"/>
          </p:cNvPicPr>
          <p:nvPr/>
        </p:nvPicPr>
        <p:blipFill>
          <a:blip r:embed="rId2"/>
          <a:stretch>
            <a:fillRect/>
          </a:stretch>
        </p:blipFill>
        <p:spPr>
          <a:xfrm>
            <a:off x="0" y="0"/>
            <a:ext cx="3657600" cy="8229600"/>
          </a:xfrm>
          <a:prstGeom prst="rect">
            <a:avLst/>
          </a:prstGeom>
        </p:spPr>
      </p:pic>
      <p:sp>
        <p:nvSpPr>
          <p:cNvPr id="5" name="Text 1"/>
          <p:cNvSpPr/>
          <p:nvPr/>
        </p:nvSpPr>
        <p:spPr>
          <a:xfrm>
            <a:off x="4490799" y="1523881"/>
            <a:ext cx="9306401" cy="1388745"/>
          </a:xfrm>
          <a:prstGeom prst="rect">
            <a:avLst/>
          </a:prstGeom>
          <a:noFill/>
        </p:spPr>
        <p:txBody>
          <a:bodyPr wrap="square" rtlCol="0" anchor="t"/>
          <a:lstStyle/>
          <a:p>
            <a:pPr marL="0" indent="0">
              <a:lnSpc>
                <a:spcPts val="5470"/>
              </a:lnSpc>
              <a:buNone/>
            </a:pPr>
            <a:r>
              <a:rPr lang="en-US" sz="4375" dirty="0">
                <a:solidFill>
                  <a:srgbClr val="C6BFEE"/>
                </a:solidFill>
                <a:latin typeface="Bahnschrift" panose="020B0502040204020203" charset="0"/>
                <a:ea typeface="Prompt" pitchFamily="34" charset="-122"/>
                <a:cs typeface="Bahnschrift" panose="020B0502040204020203" charset="0"/>
              </a:rPr>
              <a:t>Future Updates and Improvements</a:t>
            </a:r>
            <a:endParaRPr lang="en-US" sz="4375" dirty="0">
              <a:solidFill>
                <a:srgbClr val="C6BFEE"/>
              </a:solidFill>
              <a:latin typeface="Bahnschrift" panose="020B0502040204020203" charset="0"/>
              <a:ea typeface="Prompt" pitchFamily="34" charset="-122"/>
              <a:cs typeface="Bahnschrift" panose="020B0502040204020203" charset="0"/>
            </a:endParaRPr>
          </a:p>
        </p:txBody>
      </p:sp>
      <p:sp>
        <p:nvSpPr>
          <p:cNvPr id="6" name="Shape 2"/>
          <p:cNvSpPr/>
          <p:nvPr/>
        </p:nvSpPr>
        <p:spPr>
          <a:xfrm>
            <a:off x="4490799" y="3419475"/>
            <a:ext cx="499943" cy="499943"/>
          </a:xfrm>
          <a:prstGeom prst="roundRect">
            <a:avLst>
              <a:gd name="adj" fmla="val 20000"/>
            </a:avLst>
          </a:prstGeom>
          <a:solidFill>
            <a:srgbClr val="542C49"/>
          </a:solidFill>
          <a:ln w="13811">
            <a:solidFill>
              <a:srgbClr val="6D4562"/>
            </a:solidFill>
            <a:prstDash val="solid"/>
          </a:ln>
        </p:spPr>
      </p:sp>
      <p:sp>
        <p:nvSpPr>
          <p:cNvPr id="7" name="Text 3"/>
          <p:cNvSpPr/>
          <p:nvPr/>
        </p:nvSpPr>
        <p:spPr>
          <a:xfrm>
            <a:off x="4679752" y="3461147"/>
            <a:ext cx="121920" cy="416481"/>
          </a:xfrm>
          <a:prstGeom prst="rect">
            <a:avLst/>
          </a:prstGeom>
          <a:noFill/>
        </p:spPr>
        <p:txBody>
          <a:bodyPr wrap="none" rtlCol="0" anchor="t"/>
          <a:lstStyle/>
          <a:p>
            <a:pPr marL="0" indent="0" algn="ctr">
              <a:lnSpc>
                <a:spcPts val="3280"/>
              </a:lnSpc>
              <a:buNone/>
            </a:pPr>
            <a:r>
              <a:rPr lang="en-US" sz="2625" dirty="0">
                <a:solidFill>
                  <a:srgbClr val="DAD8E9"/>
                </a:solidFill>
                <a:latin typeface="Bahnschrift" panose="020B0502040204020203" charset="0"/>
                <a:ea typeface="Prompt" pitchFamily="34" charset="-122"/>
                <a:cs typeface="Bahnschrift" panose="020B0502040204020203" charset="0"/>
              </a:rPr>
              <a:t>1</a:t>
            </a:r>
            <a:endParaRPr lang="en-US" sz="2625" dirty="0">
              <a:solidFill>
                <a:srgbClr val="DAD8E9"/>
              </a:solidFill>
              <a:latin typeface="Bahnschrift" panose="020B0502040204020203" charset="0"/>
              <a:ea typeface="Prompt" pitchFamily="34" charset="-122"/>
              <a:cs typeface="Bahnschrift" panose="020B0502040204020203" charset="0"/>
            </a:endParaRPr>
          </a:p>
        </p:txBody>
      </p:sp>
      <p:sp>
        <p:nvSpPr>
          <p:cNvPr id="8" name="Text 4"/>
          <p:cNvSpPr/>
          <p:nvPr/>
        </p:nvSpPr>
        <p:spPr>
          <a:xfrm>
            <a:off x="5212913" y="3495794"/>
            <a:ext cx="3649980" cy="347186"/>
          </a:xfrm>
          <a:prstGeom prst="rect">
            <a:avLst/>
          </a:prstGeom>
          <a:noFill/>
        </p:spPr>
        <p:txBody>
          <a:bodyPr wrap="none" rtlCol="0" anchor="t"/>
          <a:lstStyle/>
          <a:p>
            <a:pPr marL="0" indent="0">
              <a:lnSpc>
                <a:spcPts val="2735"/>
              </a:lnSpc>
              <a:buNone/>
            </a:pPr>
            <a:r>
              <a:rPr lang="en-US" sz="2185" dirty="0">
                <a:solidFill>
                  <a:srgbClr val="DAD8E9"/>
                </a:solidFill>
                <a:latin typeface="Bahnschrift" panose="020B0502040204020203" charset="0"/>
                <a:ea typeface="Prompt" pitchFamily="34" charset="-122"/>
                <a:cs typeface="Bahnschrift" panose="020B0502040204020203" charset="0"/>
              </a:rPr>
              <a:t>Enhanced User Experience</a:t>
            </a:r>
            <a:endParaRPr lang="en-US" sz="2185" dirty="0">
              <a:solidFill>
                <a:srgbClr val="DAD8E9"/>
              </a:solidFill>
              <a:latin typeface="Bahnschrift" panose="020B0502040204020203" charset="0"/>
              <a:ea typeface="Prompt" pitchFamily="34" charset="-122"/>
              <a:cs typeface="Bahnschrift" panose="020B0502040204020203" charset="0"/>
            </a:endParaRPr>
          </a:p>
        </p:txBody>
      </p:sp>
      <p:sp>
        <p:nvSpPr>
          <p:cNvPr id="9" name="Text 5"/>
          <p:cNvSpPr/>
          <p:nvPr/>
        </p:nvSpPr>
        <p:spPr>
          <a:xfrm>
            <a:off x="5212913" y="3976211"/>
            <a:ext cx="3820001" cy="1066205"/>
          </a:xfrm>
          <a:prstGeom prst="rect">
            <a:avLst/>
          </a:prstGeom>
          <a:noFill/>
        </p:spPr>
        <p:txBody>
          <a:bodyPr wrap="square" rtlCol="0" anchor="t"/>
          <a:lstStyle/>
          <a:p>
            <a:pPr marL="0" indent="0">
              <a:lnSpc>
                <a:spcPts val="2800"/>
              </a:lnSpc>
              <a:buNone/>
            </a:pPr>
            <a:r>
              <a:rPr lang="en-US" sz="1750" dirty="0">
                <a:solidFill>
                  <a:srgbClr val="DAD8E9"/>
                </a:solidFill>
                <a:latin typeface="Bahnschrift" panose="020B0502040204020203" charset="0"/>
                <a:ea typeface="Mukta" pitchFamily="34" charset="-122"/>
                <a:cs typeface="Bahnschrift" panose="020B0502040204020203" charset="0"/>
              </a:rPr>
              <a:t>Continually evolve to enhance the overall user experience based on community feedback and emerging trends.</a:t>
            </a:r>
            <a:endParaRPr lang="en-US" sz="1750" dirty="0">
              <a:solidFill>
                <a:srgbClr val="DAD8E9"/>
              </a:solidFill>
              <a:latin typeface="Bahnschrift" panose="020B0502040204020203" charset="0"/>
              <a:ea typeface="Mukta" pitchFamily="34" charset="-122"/>
              <a:cs typeface="Bahnschrift" panose="020B0502040204020203" charset="0"/>
            </a:endParaRPr>
          </a:p>
        </p:txBody>
      </p:sp>
      <p:sp>
        <p:nvSpPr>
          <p:cNvPr id="10" name="Shape 6"/>
          <p:cNvSpPr/>
          <p:nvPr/>
        </p:nvSpPr>
        <p:spPr>
          <a:xfrm>
            <a:off x="9255085" y="3419475"/>
            <a:ext cx="499943" cy="499943"/>
          </a:xfrm>
          <a:prstGeom prst="roundRect">
            <a:avLst>
              <a:gd name="adj" fmla="val 20000"/>
            </a:avLst>
          </a:prstGeom>
          <a:solidFill>
            <a:srgbClr val="542C49"/>
          </a:solidFill>
          <a:ln w="13811">
            <a:solidFill>
              <a:srgbClr val="6D4562"/>
            </a:solidFill>
            <a:prstDash val="solid"/>
          </a:ln>
        </p:spPr>
      </p:sp>
      <p:sp>
        <p:nvSpPr>
          <p:cNvPr id="11" name="Text 7"/>
          <p:cNvSpPr/>
          <p:nvPr/>
        </p:nvSpPr>
        <p:spPr>
          <a:xfrm>
            <a:off x="9405937" y="3461147"/>
            <a:ext cx="198120" cy="416481"/>
          </a:xfrm>
          <a:prstGeom prst="rect">
            <a:avLst/>
          </a:prstGeom>
          <a:noFill/>
        </p:spPr>
        <p:txBody>
          <a:bodyPr wrap="none" rtlCol="0" anchor="t"/>
          <a:lstStyle/>
          <a:p>
            <a:pPr marL="0" indent="0" algn="ctr">
              <a:lnSpc>
                <a:spcPts val="3280"/>
              </a:lnSpc>
              <a:buNone/>
            </a:pPr>
            <a:r>
              <a:rPr lang="en-US" sz="2625" dirty="0">
                <a:solidFill>
                  <a:srgbClr val="DAD8E9"/>
                </a:solidFill>
                <a:latin typeface="Bahnschrift" panose="020B0502040204020203" charset="0"/>
                <a:ea typeface="Prompt" pitchFamily="34" charset="-122"/>
                <a:cs typeface="Bahnschrift" panose="020B0502040204020203" charset="0"/>
              </a:rPr>
              <a:t>2</a:t>
            </a:r>
            <a:endParaRPr lang="en-US" sz="2625" dirty="0">
              <a:solidFill>
                <a:srgbClr val="DAD8E9"/>
              </a:solidFill>
              <a:latin typeface="Bahnschrift" panose="020B0502040204020203" charset="0"/>
              <a:ea typeface="Prompt" pitchFamily="34" charset="-122"/>
              <a:cs typeface="Bahnschrift" panose="020B0502040204020203" charset="0"/>
            </a:endParaRPr>
          </a:p>
        </p:txBody>
      </p:sp>
      <p:sp>
        <p:nvSpPr>
          <p:cNvPr id="12" name="Text 8"/>
          <p:cNvSpPr/>
          <p:nvPr/>
        </p:nvSpPr>
        <p:spPr>
          <a:xfrm>
            <a:off x="9977199" y="3495794"/>
            <a:ext cx="2606040" cy="347186"/>
          </a:xfrm>
          <a:prstGeom prst="rect">
            <a:avLst/>
          </a:prstGeom>
          <a:noFill/>
        </p:spPr>
        <p:txBody>
          <a:bodyPr wrap="none" rtlCol="0" anchor="t"/>
          <a:lstStyle/>
          <a:p>
            <a:pPr marL="0" indent="0">
              <a:lnSpc>
                <a:spcPts val="2735"/>
              </a:lnSpc>
              <a:buNone/>
            </a:pPr>
            <a:r>
              <a:rPr lang="en-US" sz="2185" dirty="0">
                <a:solidFill>
                  <a:srgbClr val="DAD8E9"/>
                </a:solidFill>
                <a:latin typeface="Bahnschrift" panose="020B0502040204020203" charset="0"/>
                <a:ea typeface="Prompt" pitchFamily="34" charset="-122"/>
                <a:cs typeface="Bahnschrift" panose="020B0502040204020203" charset="0"/>
              </a:rPr>
              <a:t>Innovative Features</a:t>
            </a:r>
            <a:endParaRPr lang="en-US" sz="2185" dirty="0">
              <a:solidFill>
                <a:srgbClr val="DAD8E9"/>
              </a:solidFill>
              <a:latin typeface="Bahnschrift" panose="020B0502040204020203" charset="0"/>
              <a:ea typeface="Prompt" pitchFamily="34" charset="-122"/>
              <a:cs typeface="Bahnschrift" panose="020B0502040204020203" charset="0"/>
            </a:endParaRPr>
          </a:p>
        </p:txBody>
      </p:sp>
      <p:sp>
        <p:nvSpPr>
          <p:cNvPr id="13" name="Text 9"/>
          <p:cNvSpPr/>
          <p:nvPr/>
        </p:nvSpPr>
        <p:spPr>
          <a:xfrm>
            <a:off x="9977199" y="3976211"/>
            <a:ext cx="3820001" cy="1066205"/>
          </a:xfrm>
          <a:prstGeom prst="rect">
            <a:avLst/>
          </a:prstGeom>
          <a:noFill/>
        </p:spPr>
        <p:txBody>
          <a:bodyPr wrap="square" rtlCol="0" anchor="t"/>
          <a:lstStyle/>
          <a:p>
            <a:pPr marL="0" indent="0">
              <a:lnSpc>
                <a:spcPts val="2800"/>
              </a:lnSpc>
              <a:buNone/>
            </a:pPr>
            <a:r>
              <a:rPr lang="en-US" sz="1750" dirty="0">
                <a:solidFill>
                  <a:srgbClr val="DAD8E9"/>
                </a:solidFill>
                <a:latin typeface="Bahnschrift" panose="020B0502040204020203" charset="0"/>
                <a:ea typeface="Mukta" pitchFamily="34" charset="-122"/>
                <a:cs typeface="Bahnschrift" panose="020B0502040204020203" charset="0"/>
              </a:rPr>
              <a:t>Introduce innovative features to keep the platform fresh, exciting, and in line with evolving user expectations.</a:t>
            </a:r>
            <a:endParaRPr lang="en-US" sz="1750" dirty="0">
              <a:solidFill>
                <a:srgbClr val="DAD8E9"/>
              </a:solidFill>
              <a:latin typeface="Bahnschrift" panose="020B0502040204020203" charset="0"/>
              <a:ea typeface="Mukta" pitchFamily="34" charset="-122"/>
              <a:cs typeface="Bahnschrift" panose="020B0502040204020203" charset="0"/>
            </a:endParaRPr>
          </a:p>
        </p:txBody>
      </p:sp>
      <p:sp>
        <p:nvSpPr>
          <p:cNvPr id="14" name="Shape 10"/>
          <p:cNvSpPr/>
          <p:nvPr/>
        </p:nvSpPr>
        <p:spPr>
          <a:xfrm>
            <a:off x="4490799" y="5438180"/>
            <a:ext cx="499943" cy="499943"/>
          </a:xfrm>
          <a:prstGeom prst="roundRect">
            <a:avLst>
              <a:gd name="adj" fmla="val 20000"/>
            </a:avLst>
          </a:prstGeom>
          <a:solidFill>
            <a:srgbClr val="542C49"/>
          </a:solidFill>
          <a:ln w="13811">
            <a:solidFill>
              <a:srgbClr val="6D4562"/>
            </a:solidFill>
            <a:prstDash val="solid"/>
          </a:ln>
        </p:spPr>
      </p:sp>
      <p:sp>
        <p:nvSpPr>
          <p:cNvPr id="15" name="Text 11"/>
          <p:cNvSpPr/>
          <p:nvPr/>
        </p:nvSpPr>
        <p:spPr>
          <a:xfrm>
            <a:off x="4645462" y="5479852"/>
            <a:ext cx="190500" cy="416481"/>
          </a:xfrm>
          <a:prstGeom prst="rect">
            <a:avLst/>
          </a:prstGeom>
          <a:noFill/>
        </p:spPr>
        <p:txBody>
          <a:bodyPr wrap="none" rtlCol="0" anchor="t"/>
          <a:lstStyle/>
          <a:p>
            <a:pPr marL="0" indent="0" algn="ctr">
              <a:lnSpc>
                <a:spcPts val="3280"/>
              </a:lnSpc>
              <a:buNone/>
            </a:pPr>
            <a:r>
              <a:rPr lang="en-US" sz="2625" dirty="0">
                <a:solidFill>
                  <a:srgbClr val="DAD8E9"/>
                </a:solidFill>
                <a:latin typeface="Bahnschrift" panose="020B0502040204020203" charset="0"/>
                <a:ea typeface="Prompt" pitchFamily="34" charset="-122"/>
                <a:cs typeface="Bahnschrift" panose="020B0502040204020203" charset="0"/>
              </a:rPr>
              <a:t>3</a:t>
            </a:r>
            <a:endParaRPr lang="en-US" sz="2625" dirty="0">
              <a:solidFill>
                <a:srgbClr val="DAD8E9"/>
              </a:solidFill>
              <a:latin typeface="Bahnschrift" panose="020B0502040204020203" charset="0"/>
              <a:ea typeface="Prompt" pitchFamily="34" charset="-122"/>
              <a:cs typeface="Bahnschrift" panose="020B0502040204020203" charset="0"/>
            </a:endParaRPr>
          </a:p>
        </p:txBody>
      </p:sp>
      <p:sp>
        <p:nvSpPr>
          <p:cNvPr id="16" name="Text 12"/>
          <p:cNvSpPr/>
          <p:nvPr/>
        </p:nvSpPr>
        <p:spPr>
          <a:xfrm>
            <a:off x="5212913" y="5514499"/>
            <a:ext cx="3154680" cy="347186"/>
          </a:xfrm>
          <a:prstGeom prst="rect">
            <a:avLst/>
          </a:prstGeom>
          <a:noFill/>
        </p:spPr>
        <p:txBody>
          <a:bodyPr wrap="none" rtlCol="0" anchor="t"/>
          <a:lstStyle/>
          <a:p>
            <a:pPr marL="0" indent="0">
              <a:lnSpc>
                <a:spcPts val="2735"/>
              </a:lnSpc>
              <a:buNone/>
            </a:pPr>
            <a:r>
              <a:rPr lang="en-US" sz="2185" dirty="0">
                <a:solidFill>
                  <a:srgbClr val="DAD8E9"/>
                </a:solidFill>
                <a:latin typeface="Bahnschrift" panose="020B0502040204020203" charset="0"/>
                <a:ea typeface="Prompt" pitchFamily="34" charset="-122"/>
                <a:cs typeface="Bahnschrift" panose="020B0502040204020203" charset="0"/>
              </a:rPr>
              <a:t>Security Enhancements</a:t>
            </a:r>
            <a:endParaRPr lang="en-US" sz="2185" dirty="0">
              <a:solidFill>
                <a:srgbClr val="DAD8E9"/>
              </a:solidFill>
              <a:latin typeface="Bahnschrift" panose="020B0502040204020203" charset="0"/>
              <a:ea typeface="Prompt" pitchFamily="34" charset="-122"/>
              <a:cs typeface="Bahnschrift" panose="020B0502040204020203" charset="0"/>
            </a:endParaRPr>
          </a:p>
        </p:txBody>
      </p:sp>
      <p:sp>
        <p:nvSpPr>
          <p:cNvPr id="17" name="Text 13"/>
          <p:cNvSpPr/>
          <p:nvPr/>
        </p:nvSpPr>
        <p:spPr>
          <a:xfrm>
            <a:off x="5212913" y="5994916"/>
            <a:ext cx="8584287" cy="710803"/>
          </a:xfrm>
          <a:prstGeom prst="rect">
            <a:avLst/>
          </a:prstGeom>
          <a:noFill/>
        </p:spPr>
        <p:txBody>
          <a:bodyPr wrap="square" rtlCol="0" anchor="t"/>
          <a:lstStyle/>
          <a:p>
            <a:pPr marL="0" indent="0">
              <a:lnSpc>
                <a:spcPts val="2800"/>
              </a:lnSpc>
              <a:buNone/>
            </a:pPr>
            <a:r>
              <a:rPr lang="en-US" sz="1750" dirty="0">
                <a:solidFill>
                  <a:srgbClr val="DAD8E9"/>
                </a:solidFill>
                <a:latin typeface="Bahnschrift" panose="020B0502040204020203" charset="0"/>
                <a:ea typeface="Mukta" pitchFamily="34" charset="-122"/>
                <a:cs typeface="Bahnschrift" panose="020B0502040204020203" charset="0"/>
              </a:rPr>
              <a:t>Implement robust security measures to safeguard user privacy and ensure a secure and trustworthy environment.</a:t>
            </a:r>
            <a:endParaRPr lang="en-US" sz="1750" dirty="0">
              <a:solidFill>
                <a:srgbClr val="DAD8E9"/>
              </a:solidFill>
              <a:latin typeface="Bahnschrift" panose="020B0502040204020203" charset="0"/>
              <a:ea typeface="Mukta" pitchFamily="34" charset="-122"/>
              <a:cs typeface="Bahnschrift" panose="020B0502040204020203"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10795"/>
            <a:ext cx="14630400" cy="8229600"/>
          </a:xfrm>
          <a:prstGeom prst="rect">
            <a:avLst/>
          </a:prstGeom>
          <a:solidFill>
            <a:srgbClr val="0B0C23">
              <a:alpha val="75000"/>
            </a:srgbClr>
          </a:solidFill>
        </p:spPr>
      </p:sp>
      <p:sp>
        <p:nvSpPr>
          <p:cNvPr id="5" name="Text 1"/>
          <p:cNvSpPr/>
          <p:nvPr/>
        </p:nvSpPr>
        <p:spPr>
          <a:xfrm>
            <a:off x="3595568" y="2687003"/>
            <a:ext cx="5753100" cy="550664"/>
          </a:xfrm>
          <a:prstGeom prst="rect">
            <a:avLst/>
          </a:prstGeom>
          <a:noFill/>
        </p:spPr>
        <p:txBody>
          <a:bodyPr wrap="none" rtlCol="0" anchor="t"/>
          <a:lstStyle/>
          <a:p>
            <a:pPr marL="0" indent="0">
              <a:lnSpc>
                <a:spcPts val="4335"/>
              </a:lnSpc>
              <a:buNone/>
            </a:pPr>
            <a:r>
              <a:rPr lang="en-US" sz="3470" dirty="0">
                <a:solidFill>
                  <a:srgbClr val="C6BFEE"/>
                </a:solidFill>
                <a:latin typeface="Bahnschrift" panose="020B0502040204020203" charset="0"/>
                <a:ea typeface="Prompt" pitchFamily="34" charset="-122"/>
                <a:cs typeface="Bahnschrift" panose="020B0502040204020203" charset="0"/>
              </a:rPr>
              <a:t>Conclusion and next steps</a:t>
            </a:r>
            <a:endParaRPr lang="en-US" sz="3470" dirty="0">
              <a:solidFill>
                <a:srgbClr val="C6BFEE"/>
              </a:solidFill>
              <a:latin typeface="Bahnschrift" panose="020B0502040204020203" charset="0"/>
              <a:ea typeface="Prompt" pitchFamily="34" charset="-122"/>
              <a:cs typeface="Bahnschrift" panose="020B0502040204020203" charset="0"/>
            </a:endParaRPr>
          </a:p>
        </p:txBody>
      </p:sp>
      <p:sp>
        <p:nvSpPr>
          <p:cNvPr id="6" name="Shape 2"/>
          <p:cNvSpPr/>
          <p:nvPr/>
        </p:nvSpPr>
        <p:spPr>
          <a:xfrm>
            <a:off x="3842266" y="3501866"/>
            <a:ext cx="35123" cy="4243030"/>
          </a:xfrm>
          <a:prstGeom prst="roundRect">
            <a:avLst>
              <a:gd name="adj" fmla="val 225741"/>
            </a:avLst>
          </a:prstGeom>
          <a:solidFill>
            <a:srgbClr val="6D4562"/>
          </a:solidFill>
        </p:spPr>
      </p:sp>
      <p:sp>
        <p:nvSpPr>
          <p:cNvPr id="7" name="Shape 3"/>
          <p:cNvSpPr/>
          <p:nvPr/>
        </p:nvSpPr>
        <p:spPr>
          <a:xfrm>
            <a:off x="4057948" y="3820061"/>
            <a:ext cx="616625" cy="35123"/>
          </a:xfrm>
          <a:prstGeom prst="roundRect">
            <a:avLst>
              <a:gd name="adj" fmla="val 225741"/>
            </a:avLst>
          </a:prstGeom>
          <a:solidFill>
            <a:srgbClr val="6D4562"/>
          </a:solidFill>
        </p:spPr>
      </p:sp>
      <p:sp>
        <p:nvSpPr>
          <p:cNvPr id="8" name="Shape 4"/>
          <p:cNvSpPr/>
          <p:nvPr/>
        </p:nvSpPr>
        <p:spPr>
          <a:xfrm>
            <a:off x="3661589" y="3639503"/>
            <a:ext cx="396359" cy="396359"/>
          </a:xfrm>
          <a:prstGeom prst="roundRect">
            <a:avLst>
              <a:gd name="adj" fmla="val 20004"/>
            </a:avLst>
          </a:prstGeom>
          <a:solidFill>
            <a:srgbClr val="542C49"/>
          </a:solidFill>
          <a:ln w="10954">
            <a:solidFill>
              <a:srgbClr val="6D4562"/>
            </a:solidFill>
            <a:prstDash val="solid"/>
          </a:ln>
        </p:spPr>
      </p:sp>
      <p:sp>
        <p:nvSpPr>
          <p:cNvPr id="9" name="Text 5"/>
          <p:cNvSpPr/>
          <p:nvPr/>
        </p:nvSpPr>
        <p:spPr>
          <a:xfrm>
            <a:off x="3810179" y="3672483"/>
            <a:ext cx="99060" cy="330398"/>
          </a:xfrm>
          <a:prstGeom prst="rect">
            <a:avLst/>
          </a:prstGeom>
          <a:noFill/>
        </p:spPr>
        <p:txBody>
          <a:bodyPr wrap="none" rtlCol="0" anchor="t"/>
          <a:lstStyle/>
          <a:p>
            <a:pPr marL="0" indent="0" algn="ctr">
              <a:lnSpc>
                <a:spcPts val="2600"/>
              </a:lnSpc>
              <a:buNone/>
            </a:pPr>
            <a:r>
              <a:rPr lang="en-US" sz="2080" dirty="0">
                <a:solidFill>
                  <a:srgbClr val="DAD8E9"/>
                </a:solidFill>
                <a:latin typeface="Bahnschrift" panose="020B0502040204020203" charset="0"/>
                <a:ea typeface="Prompt" pitchFamily="34" charset="-122"/>
                <a:cs typeface="Bahnschrift" panose="020B0502040204020203" charset="0"/>
              </a:rPr>
              <a:t>1</a:t>
            </a:r>
            <a:endParaRPr lang="en-US" sz="2080" dirty="0">
              <a:solidFill>
                <a:srgbClr val="DAD8E9"/>
              </a:solidFill>
              <a:latin typeface="Bahnschrift" panose="020B0502040204020203" charset="0"/>
              <a:ea typeface="Prompt" pitchFamily="34" charset="-122"/>
              <a:cs typeface="Bahnschrift" panose="020B0502040204020203" charset="0"/>
            </a:endParaRPr>
          </a:p>
        </p:txBody>
      </p:sp>
      <p:sp>
        <p:nvSpPr>
          <p:cNvPr id="10" name="Text 6"/>
          <p:cNvSpPr/>
          <p:nvPr/>
        </p:nvSpPr>
        <p:spPr>
          <a:xfrm>
            <a:off x="4828818" y="3677960"/>
            <a:ext cx="1912620" cy="275273"/>
          </a:xfrm>
          <a:prstGeom prst="rect">
            <a:avLst/>
          </a:prstGeom>
          <a:noFill/>
        </p:spPr>
        <p:txBody>
          <a:bodyPr wrap="none" rtlCol="0" anchor="t"/>
          <a:lstStyle/>
          <a:p>
            <a:pPr marL="0" indent="0" algn="l">
              <a:lnSpc>
                <a:spcPts val="2170"/>
              </a:lnSpc>
              <a:buNone/>
            </a:pPr>
            <a:r>
              <a:rPr lang="en-US" sz="1735" dirty="0">
                <a:solidFill>
                  <a:srgbClr val="DAD8E9"/>
                </a:solidFill>
                <a:latin typeface="Bahnschrift" panose="020B0502040204020203" charset="0"/>
                <a:ea typeface="Prompt" pitchFamily="34" charset="-122"/>
                <a:cs typeface="Bahnschrift" panose="020B0502040204020203" charset="0"/>
              </a:rPr>
              <a:t>Reflect and Learn</a:t>
            </a:r>
            <a:endParaRPr lang="en-US" sz="1735" dirty="0">
              <a:solidFill>
                <a:srgbClr val="DAD8E9"/>
              </a:solidFill>
              <a:latin typeface="Bahnschrift" panose="020B0502040204020203" charset="0"/>
              <a:ea typeface="Prompt" pitchFamily="34" charset="-122"/>
              <a:cs typeface="Bahnschrift" panose="020B0502040204020203" charset="0"/>
            </a:endParaRPr>
          </a:p>
        </p:txBody>
      </p:sp>
      <p:sp>
        <p:nvSpPr>
          <p:cNvPr id="11" name="Text 7"/>
          <p:cNvSpPr/>
          <p:nvPr/>
        </p:nvSpPr>
        <p:spPr>
          <a:xfrm>
            <a:off x="4828818" y="4058841"/>
            <a:ext cx="6206014" cy="563880"/>
          </a:xfrm>
          <a:prstGeom prst="rect">
            <a:avLst/>
          </a:prstGeom>
          <a:noFill/>
        </p:spPr>
        <p:txBody>
          <a:bodyPr wrap="square" rtlCol="0" anchor="t"/>
          <a:lstStyle/>
          <a:p>
            <a:pPr marL="0" indent="0" algn="l">
              <a:lnSpc>
                <a:spcPts val="2220"/>
              </a:lnSpc>
              <a:buNone/>
            </a:pPr>
            <a:r>
              <a:rPr lang="en-US" sz="1385" dirty="0">
                <a:solidFill>
                  <a:srgbClr val="DAD8E9"/>
                </a:solidFill>
                <a:latin typeface="Bahnschrift" panose="020B0502040204020203" charset="0"/>
                <a:ea typeface="Mukta" pitchFamily="34" charset="-122"/>
                <a:cs typeface="Bahnschrift" panose="020B0502040204020203" charset="0"/>
              </a:rPr>
              <a:t>Reflect on the journey so far, learn from the experiences, and appreciate the progress made.</a:t>
            </a:r>
            <a:endParaRPr lang="en-US" sz="1385" dirty="0">
              <a:solidFill>
                <a:srgbClr val="DAD8E9"/>
              </a:solidFill>
              <a:latin typeface="Bahnschrift" panose="020B0502040204020203" charset="0"/>
              <a:ea typeface="Mukta" pitchFamily="34" charset="-122"/>
              <a:cs typeface="Bahnschrift" panose="020B0502040204020203" charset="0"/>
            </a:endParaRPr>
          </a:p>
        </p:txBody>
      </p:sp>
      <p:sp>
        <p:nvSpPr>
          <p:cNvPr id="12" name="Shape 8"/>
          <p:cNvSpPr/>
          <p:nvPr/>
        </p:nvSpPr>
        <p:spPr>
          <a:xfrm>
            <a:off x="4057948" y="5293102"/>
            <a:ext cx="616625" cy="35123"/>
          </a:xfrm>
          <a:prstGeom prst="roundRect">
            <a:avLst>
              <a:gd name="adj" fmla="val 225741"/>
            </a:avLst>
          </a:prstGeom>
          <a:solidFill>
            <a:srgbClr val="6D4562"/>
          </a:solidFill>
        </p:spPr>
      </p:sp>
      <p:sp>
        <p:nvSpPr>
          <p:cNvPr id="13" name="Shape 9"/>
          <p:cNvSpPr/>
          <p:nvPr/>
        </p:nvSpPr>
        <p:spPr>
          <a:xfrm>
            <a:off x="3661589" y="5112544"/>
            <a:ext cx="396359" cy="396359"/>
          </a:xfrm>
          <a:prstGeom prst="roundRect">
            <a:avLst>
              <a:gd name="adj" fmla="val 20004"/>
            </a:avLst>
          </a:prstGeom>
          <a:solidFill>
            <a:srgbClr val="542C49"/>
          </a:solidFill>
          <a:ln w="10954">
            <a:solidFill>
              <a:srgbClr val="6D4562"/>
            </a:solidFill>
            <a:prstDash val="solid"/>
          </a:ln>
        </p:spPr>
      </p:sp>
      <p:sp>
        <p:nvSpPr>
          <p:cNvPr id="14" name="Text 10"/>
          <p:cNvSpPr/>
          <p:nvPr/>
        </p:nvSpPr>
        <p:spPr>
          <a:xfrm>
            <a:off x="3783509" y="5145524"/>
            <a:ext cx="152400" cy="330398"/>
          </a:xfrm>
          <a:prstGeom prst="rect">
            <a:avLst/>
          </a:prstGeom>
          <a:noFill/>
        </p:spPr>
        <p:txBody>
          <a:bodyPr wrap="none" rtlCol="0" anchor="t"/>
          <a:lstStyle/>
          <a:p>
            <a:pPr marL="0" indent="0" algn="ctr">
              <a:lnSpc>
                <a:spcPts val="2600"/>
              </a:lnSpc>
              <a:buNone/>
            </a:pPr>
            <a:r>
              <a:rPr lang="en-US" sz="2080" dirty="0">
                <a:solidFill>
                  <a:srgbClr val="DAD8E9"/>
                </a:solidFill>
                <a:latin typeface="Bahnschrift" panose="020B0502040204020203" charset="0"/>
                <a:ea typeface="Prompt" pitchFamily="34" charset="-122"/>
                <a:cs typeface="Bahnschrift" panose="020B0502040204020203" charset="0"/>
              </a:rPr>
              <a:t>2</a:t>
            </a:r>
            <a:endParaRPr lang="en-US" sz="2080" dirty="0">
              <a:solidFill>
                <a:srgbClr val="DAD8E9"/>
              </a:solidFill>
              <a:latin typeface="Bahnschrift" panose="020B0502040204020203" charset="0"/>
              <a:ea typeface="Prompt" pitchFamily="34" charset="-122"/>
              <a:cs typeface="Bahnschrift" panose="020B0502040204020203" charset="0"/>
            </a:endParaRPr>
          </a:p>
        </p:txBody>
      </p:sp>
      <p:sp>
        <p:nvSpPr>
          <p:cNvPr id="15" name="Text 11"/>
          <p:cNvSpPr/>
          <p:nvPr/>
        </p:nvSpPr>
        <p:spPr>
          <a:xfrm>
            <a:off x="4828818" y="5151001"/>
            <a:ext cx="2506980" cy="275273"/>
          </a:xfrm>
          <a:prstGeom prst="rect">
            <a:avLst/>
          </a:prstGeom>
          <a:noFill/>
        </p:spPr>
        <p:txBody>
          <a:bodyPr wrap="none" rtlCol="0" anchor="t"/>
          <a:lstStyle/>
          <a:p>
            <a:pPr marL="0" indent="0" algn="l">
              <a:lnSpc>
                <a:spcPts val="2170"/>
              </a:lnSpc>
              <a:buNone/>
            </a:pPr>
            <a:r>
              <a:rPr lang="en-US" sz="1735" dirty="0">
                <a:solidFill>
                  <a:srgbClr val="DAD8E9"/>
                </a:solidFill>
                <a:latin typeface="Bahnschrift" panose="020B0502040204020203" charset="0"/>
                <a:ea typeface="Prompt" pitchFamily="34" charset="-122"/>
                <a:cs typeface="Bahnschrift" panose="020B0502040204020203" charset="0"/>
              </a:rPr>
              <a:t>Feedback and Iteration</a:t>
            </a:r>
            <a:endParaRPr lang="en-US" sz="1735" dirty="0">
              <a:solidFill>
                <a:srgbClr val="DAD8E9"/>
              </a:solidFill>
              <a:latin typeface="Bahnschrift" panose="020B0502040204020203" charset="0"/>
              <a:ea typeface="Prompt" pitchFamily="34" charset="-122"/>
              <a:cs typeface="Bahnschrift" panose="020B0502040204020203" charset="0"/>
            </a:endParaRPr>
          </a:p>
        </p:txBody>
      </p:sp>
      <p:sp>
        <p:nvSpPr>
          <p:cNvPr id="16" name="Text 12"/>
          <p:cNvSpPr/>
          <p:nvPr/>
        </p:nvSpPr>
        <p:spPr>
          <a:xfrm>
            <a:off x="4828818" y="5531882"/>
            <a:ext cx="6206014" cy="563880"/>
          </a:xfrm>
          <a:prstGeom prst="rect">
            <a:avLst/>
          </a:prstGeom>
          <a:noFill/>
        </p:spPr>
        <p:txBody>
          <a:bodyPr wrap="square" rtlCol="0" anchor="t"/>
          <a:lstStyle/>
          <a:p>
            <a:pPr marL="0" indent="0" algn="l">
              <a:lnSpc>
                <a:spcPts val="2220"/>
              </a:lnSpc>
              <a:buNone/>
            </a:pPr>
            <a:r>
              <a:rPr lang="en-US" sz="1385" dirty="0">
                <a:solidFill>
                  <a:srgbClr val="DAD8E9"/>
                </a:solidFill>
                <a:latin typeface="Bahnschrift" panose="020B0502040204020203" charset="0"/>
                <a:ea typeface="Mukta" pitchFamily="34" charset="-122"/>
                <a:cs typeface="Bahnschrift" panose="020B0502040204020203" charset="0"/>
              </a:rPr>
              <a:t>Seek feedback, iterate on the app's features, and continuously refine the VibeSync experience.</a:t>
            </a:r>
            <a:endParaRPr lang="en-US" sz="1385" dirty="0">
              <a:solidFill>
                <a:srgbClr val="DAD8E9"/>
              </a:solidFill>
              <a:latin typeface="Bahnschrift" panose="020B0502040204020203" charset="0"/>
              <a:ea typeface="Mukta" pitchFamily="34" charset="-122"/>
              <a:cs typeface="Bahnschrift" panose="020B0502040204020203" charset="0"/>
            </a:endParaRPr>
          </a:p>
        </p:txBody>
      </p:sp>
      <p:sp>
        <p:nvSpPr>
          <p:cNvPr id="17" name="Shape 13"/>
          <p:cNvSpPr/>
          <p:nvPr/>
        </p:nvSpPr>
        <p:spPr>
          <a:xfrm>
            <a:off x="4057948" y="6766143"/>
            <a:ext cx="616625" cy="35123"/>
          </a:xfrm>
          <a:prstGeom prst="roundRect">
            <a:avLst>
              <a:gd name="adj" fmla="val 225741"/>
            </a:avLst>
          </a:prstGeom>
          <a:solidFill>
            <a:srgbClr val="6D4562"/>
          </a:solidFill>
        </p:spPr>
      </p:sp>
      <p:sp>
        <p:nvSpPr>
          <p:cNvPr id="18" name="Shape 14"/>
          <p:cNvSpPr/>
          <p:nvPr/>
        </p:nvSpPr>
        <p:spPr>
          <a:xfrm>
            <a:off x="3661589" y="6585585"/>
            <a:ext cx="396359" cy="396359"/>
          </a:xfrm>
          <a:prstGeom prst="roundRect">
            <a:avLst>
              <a:gd name="adj" fmla="val 20004"/>
            </a:avLst>
          </a:prstGeom>
          <a:solidFill>
            <a:srgbClr val="542C49"/>
          </a:solidFill>
          <a:ln w="10954">
            <a:solidFill>
              <a:srgbClr val="6D4562"/>
            </a:solidFill>
            <a:prstDash val="solid"/>
          </a:ln>
        </p:spPr>
      </p:sp>
      <p:sp>
        <p:nvSpPr>
          <p:cNvPr id="19" name="Text 15"/>
          <p:cNvSpPr/>
          <p:nvPr/>
        </p:nvSpPr>
        <p:spPr>
          <a:xfrm>
            <a:off x="3783509" y="6618565"/>
            <a:ext cx="152400" cy="330398"/>
          </a:xfrm>
          <a:prstGeom prst="rect">
            <a:avLst/>
          </a:prstGeom>
          <a:noFill/>
        </p:spPr>
        <p:txBody>
          <a:bodyPr wrap="none" rtlCol="0" anchor="t"/>
          <a:lstStyle/>
          <a:p>
            <a:pPr marL="0" indent="0" algn="ctr">
              <a:lnSpc>
                <a:spcPts val="2600"/>
              </a:lnSpc>
              <a:buNone/>
            </a:pPr>
            <a:r>
              <a:rPr lang="en-US" sz="2080" dirty="0">
                <a:solidFill>
                  <a:srgbClr val="DAD8E9"/>
                </a:solidFill>
                <a:latin typeface="Bahnschrift" panose="020B0502040204020203" charset="0"/>
                <a:ea typeface="Prompt" pitchFamily="34" charset="-122"/>
                <a:cs typeface="Bahnschrift" panose="020B0502040204020203" charset="0"/>
              </a:rPr>
              <a:t>3</a:t>
            </a:r>
            <a:endParaRPr lang="en-US" sz="2080" dirty="0">
              <a:solidFill>
                <a:srgbClr val="DAD8E9"/>
              </a:solidFill>
              <a:latin typeface="Bahnschrift" panose="020B0502040204020203" charset="0"/>
              <a:ea typeface="Prompt" pitchFamily="34" charset="-122"/>
              <a:cs typeface="Bahnschrift" panose="020B0502040204020203" charset="0"/>
            </a:endParaRPr>
          </a:p>
        </p:txBody>
      </p:sp>
      <p:sp>
        <p:nvSpPr>
          <p:cNvPr id="20" name="Text 16"/>
          <p:cNvSpPr/>
          <p:nvPr/>
        </p:nvSpPr>
        <p:spPr>
          <a:xfrm>
            <a:off x="4828818" y="6624042"/>
            <a:ext cx="2720340" cy="275273"/>
          </a:xfrm>
          <a:prstGeom prst="rect">
            <a:avLst/>
          </a:prstGeom>
          <a:noFill/>
        </p:spPr>
        <p:txBody>
          <a:bodyPr wrap="none" rtlCol="0" anchor="t"/>
          <a:lstStyle/>
          <a:p>
            <a:pPr marL="0" indent="0" algn="l">
              <a:lnSpc>
                <a:spcPts val="2170"/>
              </a:lnSpc>
              <a:buNone/>
            </a:pPr>
            <a:r>
              <a:rPr lang="en-US" sz="1735" dirty="0">
                <a:solidFill>
                  <a:srgbClr val="DAD8E9"/>
                </a:solidFill>
                <a:latin typeface="Bahnschrift" panose="020B0502040204020203" charset="0"/>
                <a:ea typeface="Prompt" pitchFamily="34" charset="-122"/>
                <a:cs typeface="Bahnschrift" panose="020B0502040204020203" charset="0"/>
              </a:rPr>
              <a:t>Exciting Roadmap Ahead</a:t>
            </a:r>
            <a:endParaRPr lang="en-US" sz="1735" dirty="0">
              <a:solidFill>
                <a:srgbClr val="DAD8E9"/>
              </a:solidFill>
              <a:latin typeface="Bahnschrift" panose="020B0502040204020203" charset="0"/>
              <a:ea typeface="Prompt" pitchFamily="34" charset="-122"/>
              <a:cs typeface="Bahnschrift" panose="020B0502040204020203" charset="0"/>
            </a:endParaRPr>
          </a:p>
        </p:txBody>
      </p:sp>
      <p:sp>
        <p:nvSpPr>
          <p:cNvPr id="21" name="Text 17"/>
          <p:cNvSpPr/>
          <p:nvPr/>
        </p:nvSpPr>
        <p:spPr>
          <a:xfrm>
            <a:off x="4828818" y="7004923"/>
            <a:ext cx="6206014" cy="563880"/>
          </a:xfrm>
          <a:prstGeom prst="rect">
            <a:avLst/>
          </a:prstGeom>
          <a:noFill/>
        </p:spPr>
        <p:txBody>
          <a:bodyPr wrap="square" rtlCol="0" anchor="t"/>
          <a:lstStyle/>
          <a:p>
            <a:pPr marL="0" indent="0" algn="l">
              <a:lnSpc>
                <a:spcPts val="2220"/>
              </a:lnSpc>
              <a:buNone/>
            </a:pPr>
            <a:r>
              <a:rPr lang="en-US" sz="1385" dirty="0">
                <a:solidFill>
                  <a:srgbClr val="DAD8E9"/>
                </a:solidFill>
                <a:latin typeface="Bahnschrift" panose="020B0502040204020203" charset="0"/>
                <a:ea typeface="Mukta" pitchFamily="34" charset="-122"/>
                <a:cs typeface="Bahnschrift" panose="020B0502040204020203" charset="0"/>
              </a:rPr>
              <a:t>Look forward to an exciting roadmap ahead, filled with new developments and promising opportunities.</a:t>
            </a:r>
            <a:endParaRPr lang="en-US" sz="1385" dirty="0">
              <a:solidFill>
                <a:srgbClr val="DAD8E9"/>
              </a:solidFill>
              <a:latin typeface="Bahnschrift" panose="020B0502040204020203" charset="0"/>
              <a:ea typeface="Mukta" pitchFamily="34" charset="-122"/>
              <a:cs typeface="Bahnschrift" panose="020B0502040204020203" charset="0"/>
            </a:endParaRPr>
          </a:p>
        </p:txBody>
      </p:sp>
      <p:pic>
        <p:nvPicPr>
          <p:cNvPr id="23" name="Picture 22" descr="Screenshot (64)-1"/>
          <p:cNvPicPr>
            <a:picLocks noChangeAspect="1"/>
          </p:cNvPicPr>
          <p:nvPr/>
        </p:nvPicPr>
        <p:blipFill>
          <a:blip r:embed="rId2"/>
          <a:stretch>
            <a:fillRect/>
          </a:stretch>
        </p:blipFill>
        <p:spPr>
          <a:xfrm>
            <a:off x="0" y="10795"/>
            <a:ext cx="14630400" cy="93726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p:spPr>
      </p:sp>
      <p:pic>
        <p:nvPicPr>
          <p:cNvPr id="4" name="Image 1" descr="preencoded.png"/>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B0C23">
              <a:alpha val="80000"/>
            </a:srgbClr>
          </a:solidFill>
        </p:spPr>
      </p:sp>
      <p:sp>
        <p:nvSpPr>
          <p:cNvPr id="6" name="Text 2"/>
          <p:cNvSpPr/>
          <p:nvPr/>
        </p:nvSpPr>
        <p:spPr>
          <a:xfrm>
            <a:off x="5896610" y="3767455"/>
            <a:ext cx="2837180" cy="694690"/>
          </a:xfrm>
          <a:prstGeom prst="rect">
            <a:avLst/>
          </a:prstGeom>
          <a:noFill/>
        </p:spPr>
        <p:txBody>
          <a:bodyPr wrap="none" rtlCol="0" anchor="t"/>
          <a:lstStyle/>
          <a:p>
            <a:pPr marL="0" indent="0">
              <a:lnSpc>
                <a:spcPts val="5470"/>
              </a:lnSpc>
              <a:buNone/>
            </a:pPr>
            <a:r>
              <a:rPr lang="en-US" sz="4375" dirty="0">
                <a:solidFill>
                  <a:srgbClr val="C6BFEE"/>
                </a:solidFill>
                <a:latin typeface="Bahnschrift" panose="020B0502040204020203" charset="0"/>
                <a:ea typeface="Prompt" pitchFamily="34" charset="-122"/>
                <a:cs typeface="Bahnschrift" panose="020B0502040204020203" charset="0"/>
              </a:rPr>
              <a:t>Thank You.</a:t>
            </a:r>
            <a:endParaRPr lang="en-US" sz="4375" dirty="0">
              <a:latin typeface="Bahnschrift" panose="020B0502040204020203" charset="0"/>
              <a:cs typeface="Bahnschrift" panose="020B0502040204020203"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p:spPr>
      </p:sp>
      <p:sp>
        <p:nvSpPr>
          <p:cNvPr id="4" name="Text 1"/>
          <p:cNvSpPr/>
          <p:nvPr/>
        </p:nvSpPr>
        <p:spPr>
          <a:xfrm>
            <a:off x="2624376" y="1643301"/>
            <a:ext cx="5715000" cy="694373"/>
          </a:xfrm>
          <a:prstGeom prst="rect">
            <a:avLst/>
          </a:prstGeom>
          <a:noFill/>
        </p:spPr>
        <p:txBody>
          <a:bodyPr wrap="none" rtlCol="0" anchor="t"/>
          <a:lstStyle/>
          <a:p>
            <a:pPr marL="0" indent="0">
              <a:lnSpc>
                <a:spcPts val="5470"/>
              </a:lnSpc>
              <a:buNone/>
            </a:pPr>
            <a:r>
              <a:rPr lang="en-US" sz="4375" dirty="0">
                <a:solidFill>
                  <a:srgbClr val="C6BFEE"/>
                </a:solidFill>
                <a:latin typeface="Bahnschrift" panose="020B0502040204020203" charset="0"/>
                <a:ea typeface="Prompt" pitchFamily="34" charset="-122"/>
                <a:cs typeface="Bahnschrift" panose="020B0502040204020203" charset="0"/>
              </a:rPr>
              <a:t>Features of VibeSync</a:t>
            </a:r>
            <a:endParaRPr lang="en-US" sz="4375" dirty="0">
              <a:solidFill>
                <a:srgbClr val="C6BFEE"/>
              </a:solidFill>
              <a:latin typeface="Bahnschrift" panose="020B0502040204020203" charset="0"/>
              <a:ea typeface="Prompt" pitchFamily="34" charset="-122"/>
              <a:cs typeface="Bahnschrift" panose="020B0502040204020203" charset="0"/>
            </a:endParaRPr>
          </a:p>
        </p:txBody>
      </p:sp>
      <p:sp>
        <p:nvSpPr>
          <p:cNvPr id="5" name="Text 2"/>
          <p:cNvSpPr/>
          <p:nvPr/>
        </p:nvSpPr>
        <p:spPr>
          <a:xfrm>
            <a:off x="2624376" y="2893100"/>
            <a:ext cx="3337560" cy="347186"/>
          </a:xfrm>
          <a:prstGeom prst="rect">
            <a:avLst/>
          </a:prstGeom>
          <a:noFill/>
        </p:spPr>
        <p:txBody>
          <a:bodyPr wrap="none" rtlCol="0" anchor="t"/>
          <a:lstStyle/>
          <a:p>
            <a:pPr marL="0" indent="0">
              <a:lnSpc>
                <a:spcPts val="2735"/>
              </a:lnSpc>
              <a:buNone/>
            </a:pPr>
            <a:r>
              <a:rPr lang="en-US" sz="2185" dirty="0">
                <a:solidFill>
                  <a:srgbClr val="C6BFEE"/>
                </a:solidFill>
                <a:latin typeface="Bahnschrift" panose="020B0502040204020203" charset="0"/>
                <a:ea typeface="Prompt" pitchFamily="34" charset="-122"/>
                <a:cs typeface="Bahnschrift" panose="020B0502040204020203" charset="0"/>
              </a:rPr>
              <a:t>Community Engagement</a:t>
            </a:r>
            <a:endParaRPr lang="en-US" sz="2185" dirty="0">
              <a:solidFill>
                <a:srgbClr val="C6BFEE"/>
              </a:solidFill>
              <a:latin typeface="Bahnschrift" panose="020B0502040204020203" charset="0"/>
              <a:ea typeface="Prompt" pitchFamily="34" charset="-122"/>
              <a:cs typeface="Bahnschrift" panose="020B0502040204020203" charset="0"/>
            </a:endParaRPr>
          </a:p>
        </p:txBody>
      </p:sp>
      <p:sp>
        <p:nvSpPr>
          <p:cNvPr id="6" name="Text 3"/>
          <p:cNvSpPr/>
          <p:nvPr/>
        </p:nvSpPr>
        <p:spPr>
          <a:xfrm>
            <a:off x="2624376" y="3462457"/>
            <a:ext cx="4419838" cy="1066205"/>
          </a:xfrm>
          <a:prstGeom prst="rect">
            <a:avLst/>
          </a:prstGeom>
          <a:noFill/>
        </p:spPr>
        <p:txBody>
          <a:bodyPr wrap="square" rtlCol="0" anchor="t"/>
          <a:lstStyle/>
          <a:p>
            <a:pPr marL="0" indent="0">
              <a:lnSpc>
                <a:spcPts val="2800"/>
              </a:lnSpc>
              <a:buNone/>
            </a:pPr>
            <a:r>
              <a:rPr lang="en-US" sz="1750" dirty="0">
                <a:solidFill>
                  <a:srgbClr val="DAD8E9"/>
                </a:solidFill>
                <a:latin typeface="Bahnschrift" panose="020B0502040204020203" charset="0"/>
                <a:ea typeface="Mukta" pitchFamily="34" charset="-122"/>
                <a:cs typeface="Bahnschrift" panose="020B0502040204020203" charset="0"/>
              </a:rPr>
              <a:t>Engage with vibrant communities, join discussions, and participate in events centered around your interests.</a:t>
            </a:r>
            <a:endParaRPr lang="en-US" sz="1750" dirty="0">
              <a:solidFill>
                <a:srgbClr val="DAD8E9"/>
              </a:solidFill>
              <a:latin typeface="Bahnschrift" panose="020B0502040204020203" charset="0"/>
              <a:ea typeface="Mukta" pitchFamily="34" charset="-122"/>
              <a:cs typeface="Bahnschrift" panose="020B0502040204020203" charset="0"/>
            </a:endParaRPr>
          </a:p>
        </p:txBody>
      </p:sp>
      <p:sp>
        <p:nvSpPr>
          <p:cNvPr id="7" name="Text 4"/>
          <p:cNvSpPr/>
          <p:nvPr/>
        </p:nvSpPr>
        <p:spPr>
          <a:xfrm>
            <a:off x="2624376" y="4971812"/>
            <a:ext cx="2221944" cy="347186"/>
          </a:xfrm>
          <a:prstGeom prst="rect">
            <a:avLst/>
          </a:prstGeom>
          <a:noFill/>
        </p:spPr>
        <p:txBody>
          <a:bodyPr wrap="none" rtlCol="0" anchor="t"/>
          <a:lstStyle/>
          <a:p>
            <a:pPr marL="0" indent="0">
              <a:lnSpc>
                <a:spcPts val="2735"/>
              </a:lnSpc>
              <a:buNone/>
            </a:pPr>
            <a:r>
              <a:rPr lang="en-US" sz="2185" dirty="0">
                <a:solidFill>
                  <a:srgbClr val="C6BFEE"/>
                </a:solidFill>
                <a:latin typeface="Bahnschrift" panose="020B0502040204020203" charset="0"/>
                <a:ea typeface="Prompt" pitchFamily="34" charset="-122"/>
                <a:cs typeface="Bahnschrift" panose="020B0502040204020203" charset="0"/>
              </a:rPr>
              <a:t>Content Sharing</a:t>
            </a:r>
            <a:endParaRPr lang="en-US" sz="2185" dirty="0">
              <a:solidFill>
                <a:srgbClr val="C6BFEE"/>
              </a:solidFill>
              <a:latin typeface="Bahnschrift" panose="020B0502040204020203" charset="0"/>
              <a:ea typeface="Prompt" pitchFamily="34" charset="-122"/>
              <a:cs typeface="Bahnschrift" panose="020B0502040204020203" charset="0"/>
            </a:endParaRPr>
          </a:p>
        </p:txBody>
      </p:sp>
      <p:sp>
        <p:nvSpPr>
          <p:cNvPr id="8" name="Text 5"/>
          <p:cNvSpPr/>
          <p:nvPr/>
        </p:nvSpPr>
        <p:spPr>
          <a:xfrm>
            <a:off x="2624376" y="5654199"/>
            <a:ext cx="4419838" cy="1066205"/>
          </a:xfrm>
          <a:prstGeom prst="rect">
            <a:avLst/>
          </a:prstGeom>
          <a:noFill/>
        </p:spPr>
        <p:txBody>
          <a:bodyPr wrap="square" rtlCol="0" anchor="t"/>
          <a:lstStyle/>
          <a:p>
            <a:pPr marL="0" indent="0">
              <a:lnSpc>
                <a:spcPts val="2800"/>
              </a:lnSpc>
              <a:buNone/>
            </a:pPr>
            <a:r>
              <a:rPr lang="en-US" sz="1750" dirty="0">
                <a:solidFill>
                  <a:srgbClr val="DAD8E9"/>
                </a:solidFill>
                <a:latin typeface="Bahnschrift" panose="020B0502040204020203" charset="0"/>
                <a:ea typeface="Mukta" pitchFamily="34" charset="-122"/>
                <a:cs typeface="Bahnschrift" panose="020B0502040204020203" charset="0"/>
              </a:rPr>
              <a:t>Share articles, posts, images, and videos with your followers, igniting conversations and sparking creativity.</a:t>
            </a:r>
            <a:endParaRPr lang="en-US" sz="1750" dirty="0">
              <a:solidFill>
                <a:srgbClr val="DAD8E9"/>
              </a:solidFill>
              <a:latin typeface="Bahnschrift" panose="020B0502040204020203" charset="0"/>
              <a:ea typeface="Mukta" pitchFamily="34" charset="-122"/>
              <a:cs typeface="Bahnschrift" panose="020B0502040204020203" charset="0"/>
            </a:endParaRPr>
          </a:p>
        </p:txBody>
      </p:sp>
      <p:sp>
        <p:nvSpPr>
          <p:cNvPr id="9" name="Text 6"/>
          <p:cNvSpPr/>
          <p:nvPr/>
        </p:nvSpPr>
        <p:spPr>
          <a:xfrm>
            <a:off x="7593806" y="2893100"/>
            <a:ext cx="2682240" cy="347186"/>
          </a:xfrm>
          <a:prstGeom prst="rect">
            <a:avLst/>
          </a:prstGeom>
          <a:noFill/>
        </p:spPr>
        <p:txBody>
          <a:bodyPr wrap="none" rtlCol="0" anchor="t"/>
          <a:lstStyle/>
          <a:p>
            <a:pPr marL="0" indent="0">
              <a:lnSpc>
                <a:spcPts val="2735"/>
              </a:lnSpc>
              <a:buNone/>
            </a:pPr>
            <a:r>
              <a:rPr lang="en-US" sz="2185" dirty="0">
                <a:solidFill>
                  <a:srgbClr val="C6BFEE"/>
                </a:solidFill>
                <a:latin typeface="Bahnschrift" panose="020B0502040204020203" charset="0"/>
                <a:ea typeface="Prompt" pitchFamily="34" charset="-122"/>
                <a:cs typeface="Bahnschrift" panose="020B0502040204020203" charset="0"/>
              </a:rPr>
              <a:t>Customizable Feeds</a:t>
            </a:r>
            <a:endParaRPr lang="en-US" sz="2185" dirty="0">
              <a:solidFill>
                <a:srgbClr val="C6BFEE"/>
              </a:solidFill>
              <a:latin typeface="Bahnschrift" panose="020B0502040204020203" charset="0"/>
              <a:ea typeface="Prompt" pitchFamily="34" charset="-122"/>
              <a:cs typeface="Bahnschrift" panose="020B0502040204020203" charset="0"/>
            </a:endParaRPr>
          </a:p>
        </p:txBody>
      </p:sp>
      <p:sp>
        <p:nvSpPr>
          <p:cNvPr id="10" name="Text 7"/>
          <p:cNvSpPr/>
          <p:nvPr/>
        </p:nvSpPr>
        <p:spPr>
          <a:xfrm>
            <a:off x="7593806" y="3462457"/>
            <a:ext cx="4419838" cy="1066205"/>
          </a:xfrm>
          <a:prstGeom prst="rect">
            <a:avLst/>
          </a:prstGeom>
          <a:noFill/>
        </p:spPr>
        <p:txBody>
          <a:bodyPr wrap="square" rtlCol="0" anchor="t"/>
          <a:lstStyle/>
          <a:p>
            <a:pPr marL="0" indent="0">
              <a:lnSpc>
                <a:spcPts val="2800"/>
              </a:lnSpc>
              <a:buNone/>
            </a:pPr>
            <a:r>
              <a:rPr lang="en-US" sz="1750" dirty="0">
                <a:solidFill>
                  <a:srgbClr val="DAD8E9"/>
                </a:solidFill>
                <a:latin typeface="Bahnschrift" panose="020B0502040204020203" charset="0"/>
                <a:ea typeface="Mukta" pitchFamily="34" charset="-122"/>
                <a:cs typeface="Bahnschrift" panose="020B0502040204020203" charset="0"/>
              </a:rPr>
              <a:t>Personalize your feed to see the content that resonates with you, ensuring an enriching and tailored social media experience.</a:t>
            </a:r>
            <a:endParaRPr lang="en-US" sz="1750" dirty="0">
              <a:solidFill>
                <a:srgbClr val="DAD8E9"/>
              </a:solidFill>
              <a:latin typeface="Bahnschrift" panose="020B0502040204020203" charset="0"/>
              <a:ea typeface="Mukta" pitchFamily="34" charset="-122"/>
              <a:cs typeface="Bahnschrift" panose="020B0502040204020203" charset="0"/>
            </a:endParaRPr>
          </a:p>
        </p:txBody>
      </p:sp>
      <p:sp>
        <p:nvSpPr>
          <p:cNvPr id="11" name="Text 8"/>
          <p:cNvSpPr/>
          <p:nvPr/>
        </p:nvSpPr>
        <p:spPr>
          <a:xfrm>
            <a:off x="7593806" y="5118497"/>
            <a:ext cx="2221944" cy="347186"/>
          </a:xfrm>
          <a:prstGeom prst="rect">
            <a:avLst/>
          </a:prstGeom>
          <a:noFill/>
        </p:spPr>
        <p:txBody>
          <a:bodyPr wrap="none" rtlCol="0" anchor="t"/>
          <a:lstStyle/>
          <a:p>
            <a:pPr marL="0" indent="0">
              <a:lnSpc>
                <a:spcPts val="2735"/>
              </a:lnSpc>
              <a:buNone/>
            </a:pPr>
            <a:r>
              <a:rPr lang="en-US" sz="2185" dirty="0">
                <a:solidFill>
                  <a:srgbClr val="C6BFEE"/>
                </a:solidFill>
                <a:latin typeface="Bahnschrift" panose="020B0502040204020203" charset="0"/>
                <a:ea typeface="Prompt" pitchFamily="34" charset="-122"/>
                <a:cs typeface="Bahnschrift" panose="020B0502040204020203" charset="0"/>
              </a:rPr>
              <a:t>Interactive Polls</a:t>
            </a:r>
            <a:endParaRPr lang="en-US" sz="2185" dirty="0">
              <a:solidFill>
                <a:srgbClr val="C6BFEE"/>
              </a:solidFill>
              <a:latin typeface="Bahnschrift" panose="020B0502040204020203" charset="0"/>
              <a:ea typeface="Prompt" pitchFamily="34" charset="-122"/>
              <a:cs typeface="Bahnschrift" panose="020B0502040204020203" charset="0"/>
            </a:endParaRPr>
          </a:p>
        </p:txBody>
      </p:sp>
      <p:sp>
        <p:nvSpPr>
          <p:cNvPr id="12" name="Text 9"/>
          <p:cNvSpPr/>
          <p:nvPr/>
        </p:nvSpPr>
        <p:spPr>
          <a:xfrm>
            <a:off x="7593965" y="5654040"/>
            <a:ext cx="4419600" cy="1470660"/>
          </a:xfrm>
          <a:prstGeom prst="rect">
            <a:avLst/>
          </a:prstGeom>
          <a:noFill/>
        </p:spPr>
        <p:txBody>
          <a:bodyPr wrap="square" rtlCol="0" anchor="t"/>
          <a:lstStyle/>
          <a:p>
            <a:pPr marL="0" indent="0">
              <a:lnSpc>
                <a:spcPts val="2800"/>
              </a:lnSpc>
              <a:buNone/>
            </a:pPr>
            <a:r>
              <a:rPr lang="en-US" sz="1750" dirty="0">
                <a:solidFill>
                  <a:srgbClr val="DAD8E9"/>
                </a:solidFill>
                <a:latin typeface="Bahnschrift" panose="020B0502040204020203" charset="0"/>
                <a:ea typeface="Mukta" pitchFamily="34" charset="-122"/>
                <a:cs typeface="Bahnschrift" panose="020B0502040204020203" charset="0"/>
              </a:rPr>
              <a:t>Create and participate in interactive polls and surveys, gathering insights and fostering engagement within the community.</a:t>
            </a:r>
            <a:endParaRPr lang="en-US" sz="1750" dirty="0">
              <a:solidFill>
                <a:srgbClr val="DAD8E9"/>
              </a:solidFill>
              <a:latin typeface="Bahnschrift" panose="020B0502040204020203" charset="0"/>
              <a:ea typeface="Mukta" pitchFamily="34" charset="-122"/>
              <a:cs typeface="Bahnschrift" panose="020B0502040204020203"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p:spPr>
      </p:sp>
      <p:pic>
        <p:nvPicPr>
          <p:cNvPr id="4" name="Image 1" descr="preencoded.png"/>
          <p:cNvPicPr>
            <a:picLocks noChangeAspect="1"/>
          </p:cNvPicPr>
          <p:nvPr/>
        </p:nvPicPr>
        <p:blipFill>
          <a:blip r:embed="rId2"/>
          <a:stretch>
            <a:fillRect/>
          </a:stretch>
        </p:blipFill>
        <p:spPr>
          <a:xfrm>
            <a:off x="10972800" y="0"/>
            <a:ext cx="3657600" cy="8229600"/>
          </a:xfrm>
          <a:prstGeom prst="rect">
            <a:avLst/>
          </a:prstGeom>
        </p:spPr>
      </p:pic>
      <p:sp>
        <p:nvSpPr>
          <p:cNvPr id="5" name="Text 1"/>
          <p:cNvSpPr/>
          <p:nvPr/>
        </p:nvSpPr>
        <p:spPr>
          <a:xfrm>
            <a:off x="833199" y="632103"/>
            <a:ext cx="7292340" cy="694373"/>
          </a:xfrm>
          <a:prstGeom prst="rect">
            <a:avLst/>
          </a:prstGeom>
          <a:noFill/>
        </p:spPr>
        <p:txBody>
          <a:bodyPr wrap="none" rtlCol="0" anchor="t"/>
          <a:lstStyle/>
          <a:p>
            <a:pPr marL="0" indent="0">
              <a:lnSpc>
                <a:spcPts val="5470"/>
              </a:lnSpc>
              <a:buNone/>
            </a:pPr>
            <a:r>
              <a:rPr lang="en-US" sz="4375" dirty="0">
                <a:solidFill>
                  <a:srgbClr val="C6BFEE"/>
                </a:solidFill>
                <a:latin typeface="Bahnschrift" panose="020B0502040204020203" charset="0"/>
                <a:ea typeface="Prompt" pitchFamily="34" charset="-122"/>
                <a:cs typeface="Bahnschrift" panose="020B0502040204020203" charset="0"/>
              </a:rPr>
              <a:t>Benefits of using VibeSync</a:t>
            </a:r>
            <a:endParaRPr lang="en-US" sz="4375" dirty="0">
              <a:solidFill>
                <a:srgbClr val="C6BFEE"/>
              </a:solidFill>
              <a:latin typeface="Bahnschrift" panose="020B0502040204020203" charset="0"/>
              <a:ea typeface="Prompt" pitchFamily="34" charset="-122"/>
              <a:cs typeface="Bahnschrift" panose="020B0502040204020203" charset="0"/>
            </a:endParaRPr>
          </a:p>
        </p:txBody>
      </p:sp>
      <p:pic>
        <p:nvPicPr>
          <p:cNvPr id="6" name="Image 2" descr="preencoded.png"/>
          <p:cNvPicPr>
            <a:picLocks noChangeAspect="1"/>
          </p:cNvPicPr>
          <p:nvPr/>
        </p:nvPicPr>
        <p:blipFill>
          <a:blip r:embed="rId3"/>
          <a:stretch>
            <a:fillRect/>
          </a:stretch>
        </p:blipFill>
        <p:spPr>
          <a:xfrm>
            <a:off x="833199" y="1659731"/>
            <a:ext cx="1110972" cy="1777484"/>
          </a:xfrm>
          <a:prstGeom prst="rect">
            <a:avLst/>
          </a:prstGeom>
        </p:spPr>
      </p:pic>
      <p:sp>
        <p:nvSpPr>
          <p:cNvPr id="7" name="Text 2"/>
          <p:cNvSpPr/>
          <p:nvPr/>
        </p:nvSpPr>
        <p:spPr>
          <a:xfrm>
            <a:off x="2277428" y="1881902"/>
            <a:ext cx="2636520" cy="347186"/>
          </a:xfrm>
          <a:prstGeom prst="rect">
            <a:avLst/>
          </a:prstGeom>
          <a:noFill/>
        </p:spPr>
        <p:txBody>
          <a:bodyPr wrap="none" rtlCol="0" anchor="t"/>
          <a:lstStyle/>
          <a:p>
            <a:pPr marL="0" indent="0" algn="l">
              <a:lnSpc>
                <a:spcPts val="2735"/>
              </a:lnSpc>
              <a:buNone/>
            </a:pPr>
            <a:r>
              <a:rPr lang="en-US" sz="2185" dirty="0">
                <a:solidFill>
                  <a:srgbClr val="DAD8E9"/>
                </a:solidFill>
                <a:latin typeface="Bahnschrift" panose="020B0502040204020203" charset="0"/>
                <a:ea typeface="Prompt" pitchFamily="34" charset="-122"/>
                <a:cs typeface="Bahnschrift" panose="020B0502040204020203" charset="0"/>
              </a:rPr>
              <a:t>Unique Interactions</a:t>
            </a:r>
            <a:endParaRPr lang="en-US" sz="2185" dirty="0">
              <a:solidFill>
                <a:srgbClr val="DAD8E9"/>
              </a:solidFill>
              <a:latin typeface="Bahnschrift" panose="020B0502040204020203" charset="0"/>
              <a:ea typeface="Prompt" pitchFamily="34" charset="-122"/>
              <a:cs typeface="Bahnschrift" panose="020B0502040204020203" charset="0"/>
            </a:endParaRPr>
          </a:p>
        </p:txBody>
      </p:sp>
      <p:sp>
        <p:nvSpPr>
          <p:cNvPr id="8" name="Text 3"/>
          <p:cNvSpPr/>
          <p:nvPr/>
        </p:nvSpPr>
        <p:spPr>
          <a:xfrm>
            <a:off x="2277428" y="2362319"/>
            <a:ext cx="7862173" cy="710803"/>
          </a:xfrm>
          <a:prstGeom prst="rect">
            <a:avLst/>
          </a:prstGeom>
          <a:noFill/>
        </p:spPr>
        <p:txBody>
          <a:bodyPr wrap="square" rtlCol="0" anchor="t"/>
          <a:lstStyle/>
          <a:p>
            <a:pPr marL="0" indent="0" algn="l">
              <a:lnSpc>
                <a:spcPts val="2800"/>
              </a:lnSpc>
              <a:buNone/>
            </a:pPr>
            <a:r>
              <a:rPr lang="en-US" sz="1750" dirty="0">
                <a:solidFill>
                  <a:srgbClr val="DAD8E9"/>
                </a:solidFill>
                <a:latin typeface="Bahnschrift" panose="020B0502040204020203" charset="0"/>
                <a:ea typeface="Mukta" pitchFamily="34" charset="-122"/>
                <a:cs typeface="Bahnschrift" panose="020B0502040204020203" charset="0"/>
              </a:rPr>
              <a:t>Experience vibrant and meaningful interactions with a diverse community of like-minded individuals.</a:t>
            </a:r>
            <a:endParaRPr lang="en-US" sz="1750" dirty="0">
              <a:solidFill>
                <a:srgbClr val="DAD8E9"/>
              </a:solidFill>
              <a:latin typeface="Bahnschrift" panose="020B0502040204020203" charset="0"/>
              <a:ea typeface="Mukta" pitchFamily="34" charset="-122"/>
              <a:cs typeface="Bahnschrift" panose="020B0502040204020203" charset="0"/>
            </a:endParaRPr>
          </a:p>
        </p:txBody>
      </p:sp>
      <p:pic>
        <p:nvPicPr>
          <p:cNvPr id="9" name="Image 3" descr="preencoded.png"/>
          <p:cNvPicPr>
            <a:picLocks noChangeAspect="1"/>
          </p:cNvPicPr>
          <p:nvPr/>
        </p:nvPicPr>
        <p:blipFill>
          <a:blip r:embed="rId4"/>
          <a:stretch>
            <a:fillRect/>
          </a:stretch>
        </p:blipFill>
        <p:spPr>
          <a:xfrm>
            <a:off x="833199" y="3437215"/>
            <a:ext cx="1110972" cy="1777484"/>
          </a:xfrm>
          <a:prstGeom prst="rect">
            <a:avLst/>
          </a:prstGeom>
        </p:spPr>
      </p:pic>
      <p:sp>
        <p:nvSpPr>
          <p:cNvPr id="10" name="Text 4"/>
          <p:cNvSpPr/>
          <p:nvPr/>
        </p:nvSpPr>
        <p:spPr>
          <a:xfrm>
            <a:off x="2277428" y="3659386"/>
            <a:ext cx="2865120" cy="347186"/>
          </a:xfrm>
          <a:prstGeom prst="rect">
            <a:avLst/>
          </a:prstGeom>
          <a:noFill/>
        </p:spPr>
        <p:txBody>
          <a:bodyPr wrap="none" rtlCol="0" anchor="t"/>
          <a:lstStyle/>
          <a:p>
            <a:pPr marL="0" indent="0" algn="l">
              <a:lnSpc>
                <a:spcPts val="2735"/>
              </a:lnSpc>
              <a:buNone/>
            </a:pPr>
            <a:r>
              <a:rPr lang="en-US" sz="2185" dirty="0">
                <a:solidFill>
                  <a:srgbClr val="DAD8E9"/>
                </a:solidFill>
                <a:latin typeface="Bahnschrift" panose="020B0502040204020203" charset="0"/>
                <a:ea typeface="Prompt" pitchFamily="34" charset="-122"/>
                <a:cs typeface="Bahnschrift" panose="020B0502040204020203" charset="0"/>
              </a:rPr>
              <a:t>Personalized Content</a:t>
            </a:r>
            <a:endParaRPr lang="en-US" sz="2185" dirty="0">
              <a:solidFill>
                <a:srgbClr val="DAD8E9"/>
              </a:solidFill>
              <a:latin typeface="Bahnschrift" panose="020B0502040204020203" charset="0"/>
              <a:ea typeface="Prompt" pitchFamily="34" charset="-122"/>
              <a:cs typeface="Bahnschrift" panose="020B0502040204020203" charset="0"/>
            </a:endParaRPr>
          </a:p>
        </p:txBody>
      </p:sp>
      <p:sp>
        <p:nvSpPr>
          <p:cNvPr id="11" name="Text 5"/>
          <p:cNvSpPr/>
          <p:nvPr/>
        </p:nvSpPr>
        <p:spPr>
          <a:xfrm>
            <a:off x="2277428" y="4139803"/>
            <a:ext cx="7862173" cy="710803"/>
          </a:xfrm>
          <a:prstGeom prst="rect">
            <a:avLst/>
          </a:prstGeom>
          <a:noFill/>
        </p:spPr>
        <p:txBody>
          <a:bodyPr wrap="square" rtlCol="0" anchor="t"/>
          <a:lstStyle/>
          <a:p>
            <a:pPr marL="0" indent="0" algn="l">
              <a:lnSpc>
                <a:spcPts val="2800"/>
              </a:lnSpc>
              <a:buNone/>
            </a:pPr>
            <a:r>
              <a:rPr lang="en-US" sz="1750" dirty="0">
                <a:solidFill>
                  <a:srgbClr val="DAD8E9"/>
                </a:solidFill>
                <a:latin typeface="Bahnschrift" panose="020B0502040204020203" charset="0"/>
                <a:ea typeface="Mukta" pitchFamily="34" charset="-122"/>
                <a:cs typeface="Bahnschrift" panose="020B0502040204020203" charset="0"/>
              </a:rPr>
              <a:t>Enjoy curated content tailored to your interests, sparking inspiration and driving engagement.</a:t>
            </a:r>
            <a:endParaRPr lang="en-US" sz="1750" dirty="0">
              <a:solidFill>
                <a:srgbClr val="DAD8E9"/>
              </a:solidFill>
              <a:latin typeface="Bahnschrift" panose="020B0502040204020203" charset="0"/>
              <a:ea typeface="Mukta" pitchFamily="34" charset="-122"/>
              <a:cs typeface="Bahnschrift" panose="020B0502040204020203" charset="0"/>
            </a:endParaRPr>
          </a:p>
        </p:txBody>
      </p:sp>
      <p:pic>
        <p:nvPicPr>
          <p:cNvPr id="12" name="Image 4" descr="preencoded.png"/>
          <p:cNvPicPr>
            <a:picLocks noChangeAspect="1"/>
          </p:cNvPicPr>
          <p:nvPr/>
        </p:nvPicPr>
        <p:blipFill>
          <a:blip r:embed="rId5"/>
          <a:stretch>
            <a:fillRect/>
          </a:stretch>
        </p:blipFill>
        <p:spPr>
          <a:xfrm>
            <a:off x="833199" y="5214699"/>
            <a:ext cx="1110972" cy="1777484"/>
          </a:xfrm>
          <a:prstGeom prst="rect">
            <a:avLst/>
          </a:prstGeom>
        </p:spPr>
      </p:pic>
      <p:sp>
        <p:nvSpPr>
          <p:cNvPr id="13" name="Text 6"/>
          <p:cNvSpPr/>
          <p:nvPr/>
        </p:nvSpPr>
        <p:spPr>
          <a:xfrm>
            <a:off x="2277428" y="5436870"/>
            <a:ext cx="3558540" cy="347186"/>
          </a:xfrm>
          <a:prstGeom prst="rect">
            <a:avLst/>
          </a:prstGeom>
          <a:noFill/>
        </p:spPr>
        <p:txBody>
          <a:bodyPr wrap="none" rtlCol="0" anchor="t"/>
          <a:lstStyle/>
          <a:p>
            <a:pPr marL="0" indent="0" algn="l">
              <a:lnSpc>
                <a:spcPts val="2735"/>
              </a:lnSpc>
              <a:buNone/>
            </a:pPr>
            <a:r>
              <a:rPr lang="en-US" sz="2185" dirty="0">
                <a:solidFill>
                  <a:srgbClr val="DAD8E9"/>
                </a:solidFill>
                <a:latin typeface="Bahnschrift" panose="020B0502040204020203" charset="0"/>
                <a:ea typeface="Prompt" pitchFamily="34" charset="-122"/>
                <a:cs typeface="Bahnschrift" panose="020B0502040204020203" charset="0"/>
              </a:rPr>
              <a:t>Community Empowerment</a:t>
            </a:r>
            <a:endParaRPr lang="en-US" sz="2185" dirty="0">
              <a:solidFill>
                <a:srgbClr val="DAD8E9"/>
              </a:solidFill>
              <a:latin typeface="Bahnschrift" panose="020B0502040204020203" charset="0"/>
              <a:ea typeface="Prompt" pitchFamily="34" charset="-122"/>
              <a:cs typeface="Bahnschrift" panose="020B0502040204020203" charset="0"/>
            </a:endParaRPr>
          </a:p>
        </p:txBody>
      </p:sp>
      <p:sp>
        <p:nvSpPr>
          <p:cNvPr id="14" name="Text 7"/>
          <p:cNvSpPr/>
          <p:nvPr/>
        </p:nvSpPr>
        <p:spPr>
          <a:xfrm>
            <a:off x="2277428" y="5917287"/>
            <a:ext cx="7862173" cy="710803"/>
          </a:xfrm>
          <a:prstGeom prst="rect">
            <a:avLst/>
          </a:prstGeom>
          <a:noFill/>
        </p:spPr>
        <p:txBody>
          <a:bodyPr wrap="square" rtlCol="0" anchor="t"/>
          <a:lstStyle/>
          <a:p>
            <a:pPr marL="0" indent="0" algn="l">
              <a:lnSpc>
                <a:spcPts val="2800"/>
              </a:lnSpc>
              <a:buNone/>
            </a:pPr>
            <a:r>
              <a:rPr lang="en-US" sz="1750" dirty="0">
                <a:solidFill>
                  <a:srgbClr val="DAD8E9"/>
                </a:solidFill>
                <a:latin typeface="Bahnschrift" panose="020B0502040204020203" charset="0"/>
                <a:ea typeface="Mukta" pitchFamily="34" charset="-122"/>
                <a:cs typeface="Bahnschrift" panose="020B0502040204020203" charset="0"/>
              </a:rPr>
              <a:t>Empower yourself and others by sharing knowledge, experiences, and fostering a positive and inclusive online environment.</a:t>
            </a:r>
            <a:endParaRPr lang="en-US" sz="1750" dirty="0">
              <a:solidFill>
                <a:srgbClr val="DAD8E9"/>
              </a:solidFill>
              <a:latin typeface="Bahnschrift" panose="020B0502040204020203" charset="0"/>
              <a:ea typeface="Mukta" pitchFamily="34" charset="-122"/>
              <a:cs typeface="Bahnschrift" panose="020B0502040204020203" charset="0"/>
            </a:endParaRPr>
          </a:p>
        </p:txBody>
      </p:sp>
      <p:sp>
        <p:nvSpPr>
          <p:cNvPr id="15" name="Text 8"/>
          <p:cNvSpPr/>
          <p:nvPr/>
        </p:nvSpPr>
        <p:spPr>
          <a:xfrm>
            <a:off x="833199" y="7242096"/>
            <a:ext cx="9306401" cy="355402"/>
          </a:xfrm>
          <a:prstGeom prst="rect">
            <a:avLst/>
          </a:prstGeom>
          <a:noFill/>
        </p:spPr>
        <p:txBody>
          <a:bodyPr wrap="none" rtlCol="0" anchor="t"/>
          <a:lstStyle/>
          <a:p>
            <a:pPr marL="0" indent="0">
              <a:lnSpc>
                <a:spcPts val="2800"/>
              </a:lnSpc>
              <a:buNone/>
            </a:pPr>
            <a:r>
              <a:rPr lang="en-US" sz="1750" dirty="0">
                <a:solidFill>
                  <a:srgbClr val="DAD8E9"/>
                </a:solidFill>
                <a:latin typeface="Bahnschrift" panose="020B0502040204020203" charset="0"/>
                <a:ea typeface="Mukta" pitchFamily="34" charset="-122"/>
                <a:cs typeface="Bahnschrift" panose="020B0502040204020203" charset="0"/>
              </a:rPr>
              <a:t> </a:t>
            </a:r>
            <a:endParaRPr lang="en-US" sz="1750" dirty="0">
              <a:solidFill>
                <a:srgbClr val="DAD8E9"/>
              </a:solidFill>
              <a:latin typeface="Bahnschrift" panose="020B0502040204020203" charset="0"/>
              <a:ea typeface="Mukta" pitchFamily="34" charset="-122"/>
              <a:cs typeface="Bahnschrift" panose="020B0502040204020203"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p:spPr>
      </p:sp>
      <p:pic>
        <p:nvPicPr>
          <p:cNvPr id="4" name="Image 1" descr="preencoded.png"/>
          <p:cNvPicPr>
            <a:picLocks noChangeAspect="1"/>
          </p:cNvPicPr>
          <p:nvPr/>
        </p:nvPicPr>
        <p:blipFill>
          <a:blip r:embed="rId2"/>
          <a:stretch>
            <a:fillRect/>
          </a:stretch>
        </p:blipFill>
        <p:spPr>
          <a:xfrm>
            <a:off x="10972800" y="0"/>
            <a:ext cx="3657600" cy="8229600"/>
          </a:xfrm>
          <a:prstGeom prst="rect">
            <a:avLst/>
          </a:prstGeom>
        </p:spPr>
      </p:pic>
      <p:sp>
        <p:nvSpPr>
          <p:cNvPr id="5" name="Text 1"/>
          <p:cNvSpPr/>
          <p:nvPr/>
        </p:nvSpPr>
        <p:spPr>
          <a:xfrm>
            <a:off x="833199" y="1649016"/>
            <a:ext cx="7680960" cy="694373"/>
          </a:xfrm>
          <a:prstGeom prst="rect">
            <a:avLst/>
          </a:prstGeom>
          <a:noFill/>
        </p:spPr>
        <p:txBody>
          <a:bodyPr wrap="none" rtlCol="0" anchor="t"/>
          <a:lstStyle/>
          <a:p>
            <a:pPr marL="0" indent="0">
              <a:lnSpc>
                <a:spcPts val="5470"/>
              </a:lnSpc>
              <a:buNone/>
            </a:pPr>
            <a:r>
              <a:rPr lang="en-US" sz="4375" dirty="0">
                <a:solidFill>
                  <a:srgbClr val="C6BFEE"/>
                </a:solidFill>
                <a:latin typeface="Bahnschrift" panose="020B0502040204020203" charset="0"/>
                <a:ea typeface="Prompt" pitchFamily="34" charset="-122"/>
                <a:cs typeface="Bahnschrift" panose="020B0502040204020203" charset="0"/>
              </a:rPr>
              <a:t>Demo of the App's Interface</a:t>
            </a:r>
            <a:endParaRPr lang="en-US" sz="4375" dirty="0">
              <a:solidFill>
                <a:srgbClr val="C6BFEE"/>
              </a:solidFill>
              <a:latin typeface="Bahnschrift" panose="020B0502040204020203" charset="0"/>
              <a:ea typeface="Prompt" pitchFamily="34" charset="-122"/>
              <a:cs typeface="Bahnschrift" panose="020B0502040204020203" charset="0"/>
            </a:endParaRPr>
          </a:p>
        </p:txBody>
      </p:sp>
      <p:sp>
        <p:nvSpPr>
          <p:cNvPr id="6" name="Shape 2"/>
          <p:cNvSpPr/>
          <p:nvPr/>
        </p:nvSpPr>
        <p:spPr>
          <a:xfrm>
            <a:off x="833199" y="2676644"/>
            <a:ext cx="4542115" cy="2018586"/>
          </a:xfrm>
          <a:prstGeom prst="roundRect">
            <a:avLst>
              <a:gd name="adj" fmla="val 4953"/>
            </a:avLst>
          </a:prstGeom>
          <a:solidFill>
            <a:srgbClr val="542C49"/>
          </a:solidFill>
          <a:ln w="13811">
            <a:solidFill>
              <a:srgbClr val="6D4562"/>
            </a:solidFill>
            <a:prstDash val="solid"/>
          </a:ln>
        </p:spPr>
      </p:sp>
      <p:sp>
        <p:nvSpPr>
          <p:cNvPr id="7" name="Text 3"/>
          <p:cNvSpPr/>
          <p:nvPr/>
        </p:nvSpPr>
        <p:spPr>
          <a:xfrm>
            <a:off x="1069181" y="2809121"/>
            <a:ext cx="2834640" cy="347186"/>
          </a:xfrm>
          <a:prstGeom prst="rect">
            <a:avLst/>
          </a:prstGeom>
          <a:noFill/>
        </p:spPr>
        <p:txBody>
          <a:bodyPr wrap="none" rtlCol="0" anchor="t"/>
          <a:lstStyle/>
          <a:p>
            <a:pPr marL="0" indent="0">
              <a:lnSpc>
                <a:spcPts val="2735"/>
              </a:lnSpc>
              <a:buNone/>
            </a:pPr>
            <a:r>
              <a:rPr lang="en-US" sz="2185" dirty="0">
                <a:solidFill>
                  <a:srgbClr val="DAD8E9"/>
                </a:solidFill>
                <a:latin typeface="Bahnschrift" panose="020B0502040204020203" charset="0"/>
                <a:ea typeface="Prompt" pitchFamily="34" charset="-122"/>
                <a:cs typeface="Bahnschrift" panose="020B0502040204020203" charset="0"/>
              </a:rPr>
              <a:t>User-Friendly Design</a:t>
            </a:r>
            <a:endParaRPr lang="en-US" sz="2185" dirty="0">
              <a:solidFill>
                <a:srgbClr val="DAD8E9"/>
              </a:solidFill>
              <a:latin typeface="Bahnschrift" panose="020B0502040204020203" charset="0"/>
              <a:ea typeface="Prompt" pitchFamily="34" charset="-122"/>
              <a:cs typeface="Bahnschrift" panose="020B0502040204020203" charset="0"/>
            </a:endParaRPr>
          </a:p>
        </p:txBody>
      </p:sp>
      <p:sp>
        <p:nvSpPr>
          <p:cNvPr id="8" name="Text 4"/>
          <p:cNvSpPr/>
          <p:nvPr/>
        </p:nvSpPr>
        <p:spPr>
          <a:xfrm>
            <a:off x="1021715" y="3225800"/>
            <a:ext cx="4353560" cy="1524635"/>
          </a:xfrm>
          <a:prstGeom prst="rect">
            <a:avLst/>
          </a:prstGeom>
          <a:noFill/>
        </p:spPr>
        <p:txBody>
          <a:bodyPr wrap="square" rtlCol="0" anchor="t"/>
          <a:lstStyle/>
          <a:p>
            <a:pPr marL="0" indent="0">
              <a:lnSpc>
                <a:spcPts val="2800"/>
              </a:lnSpc>
              <a:buNone/>
            </a:pPr>
            <a:r>
              <a:rPr lang="en-US" sz="1600" dirty="0">
                <a:solidFill>
                  <a:srgbClr val="DAD8E9"/>
                </a:solidFill>
                <a:latin typeface="Bahnschrift" panose="020B0502040204020203" charset="0"/>
                <a:ea typeface="Mukta" pitchFamily="34" charset="-122"/>
                <a:cs typeface="Bahnschrift" panose="020B0502040204020203" charset="0"/>
              </a:rPr>
              <a:t>Explore an intuitive and visually appealing app interface designed for seamless navigation and efficient interactions.</a:t>
            </a:r>
            <a:endParaRPr lang="en-US" sz="1600" dirty="0">
              <a:solidFill>
                <a:srgbClr val="DAD8E9"/>
              </a:solidFill>
              <a:latin typeface="Bahnschrift" panose="020B0502040204020203" charset="0"/>
              <a:ea typeface="Mukta" pitchFamily="34" charset="-122"/>
              <a:cs typeface="Bahnschrift" panose="020B0502040204020203" charset="0"/>
            </a:endParaRPr>
          </a:p>
        </p:txBody>
      </p:sp>
      <p:sp>
        <p:nvSpPr>
          <p:cNvPr id="9" name="Shape 5"/>
          <p:cNvSpPr/>
          <p:nvPr/>
        </p:nvSpPr>
        <p:spPr>
          <a:xfrm>
            <a:off x="5597485" y="2676644"/>
            <a:ext cx="4542115" cy="2018586"/>
          </a:xfrm>
          <a:prstGeom prst="roundRect">
            <a:avLst>
              <a:gd name="adj" fmla="val 4953"/>
            </a:avLst>
          </a:prstGeom>
          <a:solidFill>
            <a:srgbClr val="542C49"/>
          </a:solidFill>
          <a:ln w="13811">
            <a:solidFill>
              <a:srgbClr val="6D4562"/>
            </a:solidFill>
            <a:prstDash val="solid"/>
          </a:ln>
        </p:spPr>
      </p:sp>
      <p:sp>
        <p:nvSpPr>
          <p:cNvPr id="10" name="Text 6"/>
          <p:cNvSpPr/>
          <p:nvPr/>
        </p:nvSpPr>
        <p:spPr>
          <a:xfrm>
            <a:off x="5833467" y="2809121"/>
            <a:ext cx="2659380" cy="347186"/>
          </a:xfrm>
          <a:prstGeom prst="rect">
            <a:avLst/>
          </a:prstGeom>
          <a:noFill/>
        </p:spPr>
        <p:txBody>
          <a:bodyPr wrap="none" rtlCol="0" anchor="t"/>
          <a:lstStyle/>
          <a:p>
            <a:pPr marL="0" indent="0">
              <a:lnSpc>
                <a:spcPts val="2735"/>
              </a:lnSpc>
              <a:buNone/>
            </a:pPr>
            <a:r>
              <a:rPr lang="en-US" sz="2185" dirty="0">
                <a:solidFill>
                  <a:srgbClr val="DAD8E9"/>
                </a:solidFill>
                <a:latin typeface="Bahnschrift" panose="020B0502040204020203" charset="0"/>
                <a:ea typeface="Prompt" pitchFamily="34" charset="-122"/>
                <a:cs typeface="Bahnschrift" panose="020B0502040204020203" charset="0"/>
              </a:rPr>
              <a:t>Interactive Features</a:t>
            </a:r>
            <a:endParaRPr lang="en-US" sz="2185" dirty="0">
              <a:solidFill>
                <a:srgbClr val="DAD8E9"/>
              </a:solidFill>
              <a:latin typeface="Bahnschrift" panose="020B0502040204020203" charset="0"/>
              <a:ea typeface="Prompt" pitchFamily="34" charset="-122"/>
              <a:cs typeface="Bahnschrift" panose="020B0502040204020203" charset="0"/>
            </a:endParaRPr>
          </a:p>
        </p:txBody>
      </p:sp>
      <p:sp>
        <p:nvSpPr>
          <p:cNvPr id="11" name="Text 7"/>
          <p:cNvSpPr/>
          <p:nvPr/>
        </p:nvSpPr>
        <p:spPr>
          <a:xfrm>
            <a:off x="5833467" y="3226038"/>
            <a:ext cx="4070152" cy="1066205"/>
          </a:xfrm>
          <a:prstGeom prst="rect">
            <a:avLst/>
          </a:prstGeom>
          <a:noFill/>
        </p:spPr>
        <p:txBody>
          <a:bodyPr wrap="square" rtlCol="0" anchor="t"/>
          <a:lstStyle/>
          <a:p>
            <a:pPr marL="0" indent="0">
              <a:lnSpc>
                <a:spcPts val="2800"/>
              </a:lnSpc>
              <a:buNone/>
            </a:pPr>
            <a:r>
              <a:rPr lang="en-US" sz="1600" dirty="0">
                <a:solidFill>
                  <a:srgbClr val="DAD8E9"/>
                </a:solidFill>
                <a:latin typeface="Bahnschrift" panose="020B0502040204020203" charset="0"/>
                <a:ea typeface="Mukta" pitchFamily="34" charset="-122"/>
                <a:cs typeface="Bahnschrift" panose="020B0502040204020203" charset="0"/>
              </a:rPr>
              <a:t>Engage with various interactive features that encourage participation and facilitate vibrant conversations.</a:t>
            </a:r>
            <a:endParaRPr lang="en-US" sz="1600" dirty="0">
              <a:solidFill>
                <a:srgbClr val="DAD8E9"/>
              </a:solidFill>
              <a:latin typeface="Bahnschrift" panose="020B0502040204020203" charset="0"/>
              <a:ea typeface="Mukta" pitchFamily="34" charset="-122"/>
              <a:cs typeface="Bahnschrift" panose="020B0502040204020203" charset="0"/>
            </a:endParaRPr>
          </a:p>
        </p:txBody>
      </p:sp>
      <p:sp>
        <p:nvSpPr>
          <p:cNvPr id="12" name="Shape 8"/>
          <p:cNvSpPr/>
          <p:nvPr/>
        </p:nvSpPr>
        <p:spPr>
          <a:xfrm>
            <a:off x="833199" y="4917400"/>
            <a:ext cx="9306401" cy="1663184"/>
          </a:xfrm>
          <a:prstGeom prst="roundRect">
            <a:avLst>
              <a:gd name="adj" fmla="val 6012"/>
            </a:avLst>
          </a:prstGeom>
          <a:solidFill>
            <a:srgbClr val="542C49"/>
          </a:solidFill>
          <a:ln w="13811">
            <a:solidFill>
              <a:srgbClr val="6D4562"/>
            </a:solidFill>
            <a:prstDash val="solid"/>
          </a:ln>
        </p:spPr>
      </p:sp>
      <p:sp>
        <p:nvSpPr>
          <p:cNvPr id="13" name="Text 9"/>
          <p:cNvSpPr/>
          <p:nvPr/>
        </p:nvSpPr>
        <p:spPr>
          <a:xfrm>
            <a:off x="1069181" y="5153382"/>
            <a:ext cx="2316480" cy="347186"/>
          </a:xfrm>
          <a:prstGeom prst="rect">
            <a:avLst/>
          </a:prstGeom>
          <a:noFill/>
        </p:spPr>
        <p:txBody>
          <a:bodyPr wrap="none" rtlCol="0" anchor="t"/>
          <a:lstStyle/>
          <a:p>
            <a:pPr marL="0" indent="0">
              <a:lnSpc>
                <a:spcPts val="2735"/>
              </a:lnSpc>
              <a:buNone/>
            </a:pPr>
            <a:r>
              <a:rPr lang="en-US" sz="2185" dirty="0">
                <a:solidFill>
                  <a:srgbClr val="DAD8E9"/>
                </a:solidFill>
                <a:latin typeface="Bahnschrift" panose="020B0502040204020203" charset="0"/>
                <a:ea typeface="Prompt" pitchFamily="34" charset="-122"/>
                <a:cs typeface="Bahnschrift" panose="020B0502040204020203" charset="0"/>
              </a:rPr>
              <a:t>Engaging Visuals</a:t>
            </a:r>
            <a:endParaRPr lang="en-US" sz="2185" dirty="0">
              <a:solidFill>
                <a:srgbClr val="DAD8E9"/>
              </a:solidFill>
              <a:latin typeface="Bahnschrift" panose="020B0502040204020203" charset="0"/>
              <a:ea typeface="Prompt" pitchFamily="34" charset="-122"/>
              <a:cs typeface="Bahnschrift" panose="020B0502040204020203" charset="0"/>
            </a:endParaRPr>
          </a:p>
        </p:txBody>
      </p:sp>
      <p:sp>
        <p:nvSpPr>
          <p:cNvPr id="14" name="Text 10"/>
          <p:cNvSpPr/>
          <p:nvPr/>
        </p:nvSpPr>
        <p:spPr>
          <a:xfrm>
            <a:off x="1069181" y="5633799"/>
            <a:ext cx="8834438" cy="710803"/>
          </a:xfrm>
          <a:prstGeom prst="rect">
            <a:avLst/>
          </a:prstGeom>
          <a:noFill/>
        </p:spPr>
        <p:txBody>
          <a:bodyPr wrap="square" rtlCol="0" anchor="t"/>
          <a:lstStyle/>
          <a:p>
            <a:pPr marL="0" indent="0">
              <a:lnSpc>
                <a:spcPts val="2800"/>
              </a:lnSpc>
              <a:buNone/>
            </a:pPr>
            <a:r>
              <a:rPr lang="en-US" sz="1750" dirty="0">
                <a:solidFill>
                  <a:srgbClr val="DAD8E9"/>
                </a:solidFill>
                <a:latin typeface="Bahnschrift" panose="020B0502040204020203" charset="0"/>
                <a:ea typeface="Mukta" pitchFamily="34" charset="-122"/>
                <a:cs typeface="Bahnschrift" panose="020B0502040204020203" charset="0"/>
              </a:rPr>
              <a:t>Immerse yourself in stunning visuals and captivating content, creating a delightful user experience.</a:t>
            </a:r>
            <a:endParaRPr lang="en-US" sz="1750" dirty="0">
              <a:solidFill>
                <a:srgbClr val="DAD8E9"/>
              </a:solidFill>
              <a:latin typeface="Bahnschrift" panose="020B0502040204020203" charset="0"/>
              <a:ea typeface="Mukta" pitchFamily="34" charset="-122"/>
              <a:cs typeface="Bahnschrift" panose="020B0502040204020203"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p:spPr>
      </p:sp>
      <p:sp>
        <p:nvSpPr>
          <p:cNvPr id="4" name="Text 1"/>
          <p:cNvSpPr/>
          <p:nvPr/>
        </p:nvSpPr>
        <p:spPr>
          <a:xfrm>
            <a:off x="4850170" y="622657"/>
            <a:ext cx="4930140" cy="668893"/>
          </a:xfrm>
          <a:prstGeom prst="rect">
            <a:avLst/>
          </a:prstGeom>
          <a:noFill/>
        </p:spPr>
        <p:txBody>
          <a:bodyPr wrap="none" rtlCol="0" anchor="t"/>
          <a:lstStyle/>
          <a:p>
            <a:pPr marL="0" indent="0">
              <a:lnSpc>
                <a:spcPts val="5270"/>
              </a:lnSpc>
              <a:buNone/>
            </a:pPr>
            <a:r>
              <a:rPr lang="en-US" sz="4215" dirty="0">
                <a:solidFill>
                  <a:srgbClr val="C6BFEE"/>
                </a:solidFill>
                <a:latin typeface="Bahnschrift" panose="020B0502040204020203" charset="0"/>
                <a:ea typeface="Prompt" pitchFamily="34" charset="-122"/>
                <a:cs typeface="Bahnschrift" panose="020B0502040204020203" charset="0"/>
              </a:rPr>
              <a:t>Technologies Used</a:t>
            </a:r>
            <a:endParaRPr lang="en-US" sz="4215" dirty="0">
              <a:solidFill>
                <a:srgbClr val="C6BFEE"/>
              </a:solidFill>
              <a:latin typeface="Bahnschrift" panose="020B0502040204020203" charset="0"/>
              <a:ea typeface="Prompt" pitchFamily="34" charset="-122"/>
              <a:cs typeface="Bahnschrift" panose="020B0502040204020203" charset="0"/>
            </a:endParaRPr>
          </a:p>
        </p:txBody>
      </p:sp>
      <p:sp>
        <p:nvSpPr>
          <p:cNvPr id="5" name="Text 2"/>
          <p:cNvSpPr/>
          <p:nvPr/>
        </p:nvSpPr>
        <p:spPr>
          <a:xfrm>
            <a:off x="1793915" y="1792843"/>
            <a:ext cx="4358759" cy="963216"/>
          </a:xfrm>
          <a:prstGeom prst="rect">
            <a:avLst/>
          </a:prstGeom>
          <a:noFill/>
        </p:spPr>
        <p:txBody>
          <a:bodyPr wrap="none" rtlCol="0" anchor="t"/>
          <a:lstStyle/>
          <a:p>
            <a:pPr marL="0" indent="0" algn="ctr">
              <a:lnSpc>
                <a:spcPts val="7585"/>
              </a:lnSpc>
              <a:buNone/>
            </a:pPr>
            <a:r>
              <a:rPr lang="en-US" sz="7585" dirty="0">
                <a:solidFill>
                  <a:srgbClr val="DAD8E9"/>
                </a:solidFill>
                <a:latin typeface="Bahnschrift" panose="020B0502040204020203" charset="0"/>
                <a:ea typeface="Prompt" pitchFamily="34" charset="-122"/>
                <a:cs typeface="Bahnschrift" panose="020B0502040204020203" charset="0"/>
              </a:rPr>
              <a:t>Node.js</a:t>
            </a:r>
            <a:endParaRPr lang="en-US" sz="7585" dirty="0">
              <a:solidFill>
                <a:srgbClr val="DAD8E9"/>
              </a:solidFill>
              <a:latin typeface="Bahnschrift" panose="020B0502040204020203" charset="0"/>
              <a:ea typeface="Prompt" pitchFamily="34" charset="-122"/>
              <a:cs typeface="Bahnschrift" panose="020B0502040204020203" charset="0"/>
            </a:endParaRPr>
          </a:p>
        </p:txBody>
      </p:sp>
      <p:sp>
        <p:nvSpPr>
          <p:cNvPr id="6" name="Text 3"/>
          <p:cNvSpPr/>
          <p:nvPr/>
        </p:nvSpPr>
        <p:spPr>
          <a:xfrm>
            <a:off x="2811185" y="2953623"/>
            <a:ext cx="2324100" cy="334328"/>
          </a:xfrm>
          <a:prstGeom prst="rect">
            <a:avLst/>
          </a:prstGeom>
          <a:noFill/>
        </p:spPr>
        <p:txBody>
          <a:bodyPr wrap="none" rtlCol="0" anchor="t"/>
          <a:lstStyle/>
          <a:p>
            <a:pPr marL="0" indent="0" algn="ctr">
              <a:lnSpc>
                <a:spcPts val="2635"/>
              </a:lnSpc>
              <a:buNone/>
            </a:pPr>
            <a:r>
              <a:rPr lang="en-US" sz="2105" dirty="0">
                <a:solidFill>
                  <a:srgbClr val="DAD8E9"/>
                </a:solidFill>
                <a:latin typeface="Bahnschrift" panose="020B0502040204020203" charset="0"/>
                <a:ea typeface="Prompt" pitchFamily="34" charset="-122"/>
                <a:cs typeface="Bahnschrift" panose="020B0502040204020203" charset="0"/>
              </a:rPr>
              <a:t>Powerful Backend</a:t>
            </a:r>
            <a:endParaRPr lang="en-US" sz="2105" dirty="0">
              <a:solidFill>
                <a:srgbClr val="DAD8E9"/>
              </a:solidFill>
              <a:latin typeface="Bahnschrift" panose="020B0502040204020203" charset="0"/>
              <a:ea typeface="Prompt" pitchFamily="34" charset="-122"/>
              <a:cs typeface="Bahnschrift" panose="020B0502040204020203" charset="0"/>
            </a:endParaRPr>
          </a:p>
        </p:txBody>
      </p:sp>
      <p:sp>
        <p:nvSpPr>
          <p:cNvPr id="7" name="Text 4"/>
          <p:cNvSpPr/>
          <p:nvPr/>
        </p:nvSpPr>
        <p:spPr>
          <a:xfrm>
            <a:off x="1793875" y="3402965"/>
            <a:ext cx="4358640" cy="1099820"/>
          </a:xfrm>
          <a:prstGeom prst="rect">
            <a:avLst/>
          </a:prstGeom>
          <a:noFill/>
        </p:spPr>
        <p:txBody>
          <a:bodyPr wrap="square" rtlCol="0" anchor="t"/>
          <a:lstStyle/>
          <a:p>
            <a:pPr marL="0" indent="0" algn="ctr">
              <a:lnSpc>
                <a:spcPts val="2695"/>
              </a:lnSpc>
              <a:buNone/>
            </a:pPr>
            <a:r>
              <a:rPr lang="en-US" sz="1685" dirty="0">
                <a:solidFill>
                  <a:srgbClr val="DAD8E9"/>
                </a:solidFill>
                <a:latin typeface="Bahnschrift" panose="020B0502040204020203" charset="0"/>
                <a:ea typeface="Mukta" pitchFamily="34" charset="-122"/>
                <a:cs typeface="Bahnschrift" panose="020B0502040204020203" charset="0"/>
              </a:rPr>
              <a:t>Utilizing the robust capabilities of Node.js for a stable and efficient backend infrastructure.</a:t>
            </a:r>
            <a:endParaRPr lang="en-US" sz="1685" dirty="0">
              <a:solidFill>
                <a:srgbClr val="DAD8E9"/>
              </a:solidFill>
              <a:latin typeface="Bahnschrift" panose="020B0502040204020203" charset="0"/>
              <a:ea typeface="Mukta" pitchFamily="34" charset="-122"/>
              <a:cs typeface="Bahnschrift" panose="020B0502040204020203" charset="0"/>
            </a:endParaRPr>
          </a:p>
        </p:txBody>
      </p:sp>
      <p:sp>
        <p:nvSpPr>
          <p:cNvPr id="8" name="Text 5"/>
          <p:cNvSpPr/>
          <p:nvPr/>
        </p:nvSpPr>
        <p:spPr>
          <a:xfrm>
            <a:off x="7475696" y="1792843"/>
            <a:ext cx="4358759" cy="963216"/>
          </a:xfrm>
          <a:prstGeom prst="rect">
            <a:avLst/>
          </a:prstGeom>
          <a:noFill/>
        </p:spPr>
        <p:txBody>
          <a:bodyPr wrap="none" rtlCol="0" anchor="t"/>
          <a:lstStyle/>
          <a:p>
            <a:pPr marL="0" indent="0" algn="ctr">
              <a:lnSpc>
                <a:spcPts val="7585"/>
              </a:lnSpc>
              <a:buNone/>
            </a:pPr>
            <a:r>
              <a:rPr lang="en-US" sz="7585" dirty="0">
                <a:solidFill>
                  <a:srgbClr val="DAD8E9"/>
                </a:solidFill>
                <a:latin typeface="Bahnschrift" panose="020B0502040204020203" charset="0"/>
                <a:ea typeface="Prompt" pitchFamily="34" charset="-122"/>
                <a:cs typeface="Bahnschrift" panose="020B0502040204020203" charset="0"/>
              </a:rPr>
              <a:t>ReactJs</a:t>
            </a:r>
            <a:endParaRPr lang="en-US" sz="7585" dirty="0">
              <a:solidFill>
                <a:srgbClr val="DAD8E9"/>
              </a:solidFill>
              <a:latin typeface="Bahnschrift" panose="020B0502040204020203" charset="0"/>
              <a:ea typeface="Prompt" pitchFamily="34" charset="-122"/>
              <a:cs typeface="Bahnschrift" panose="020B0502040204020203" charset="0"/>
            </a:endParaRPr>
          </a:p>
        </p:txBody>
      </p:sp>
      <p:sp>
        <p:nvSpPr>
          <p:cNvPr id="9" name="Text 6"/>
          <p:cNvSpPr/>
          <p:nvPr/>
        </p:nvSpPr>
        <p:spPr>
          <a:xfrm>
            <a:off x="8340566" y="3023473"/>
            <a:ext cx="2628900" cy="334328"/>
          </a:xfrm>
          <a:prstGeom prst="rect">
            <a:avLst/>
          </a:prstGeom>
          <a:noFill/>
        </p:spPr>
        <p:txBody>
          <a:bodyPr wrap="none" rtlCol="0" anchor="t"/>
          <a:lstStyle/>
          <a:p>
            <a:pPr marL="0" indent="0" algn="ctr">
              <a:lnSpc>
                <a:spcPts val="2635"/>
              </a:lnSpc>
              <a:buNone/>
            </a:pPr>
            <a:r>
              <a:rPr lang="en-US" sz="2105" dirty="0">
                <a:solidFill>
                  <a:srgbClr val="DAD8E9"/>
                </a:solidFill>
                <a:latin typeface="Bahnschrift" panose="020B0502040204020203" charset="0"/>
                <a:ea typeface="Prompt" pitchFamily="34" charset="-122"/>
                <a:cs typeface="Bahnschrift" panose="020B0502040204020203" charset="0"/>
              </a:rPr>
              <a:t>Interactive Frontend</a:t>
            </a:r>
            <a:endParaRPr lang="en-US" sz="2105" dirty="0">
              <a:solidFill>
                <a:srgbClr val="DAD8E9"/>
              </a:solidFill>
              <a:latin typeface="Bahnschrift" panose="020B0502040204020203" charset="0"/>
              <a:ea typeface="Prompt" pitchFamily="34" charset="-122"/>
              <a:cs typeface="Bahnschrift" panose="020B0502040204020203" charset="0"/>
            </a:endParaRPr>
          </a:p>
        </p:txBody>
      </p:sp>
      <p:sp>
        <p:nvSpPr>
          <p:cNvPr id="10" name="Text 7"/>
          <p:cNvSpPr/>
          <p:nvPr/>
        </p:nvSpPr>
        <p:spPr>
          <a:xfrm>
            <a:off x="7475696" y="3486150"/>
            <a:ext cx="4358759" cy="684848"/>
          </a:xfrm>
          <a:prstGeom prst="rect">
            <a:avLst/>
          </a:prstGeom>
          <a:noFill/>
        </p:spPr>
        <p:txBody>
          <a:bodyPr wrap="square" rtlCol="0" anchor="t"/>
          <a:lstStyle/>
          <a:p>
            <a:pPr marL="0" indent="0" algn="ctr">
              <a:lnSpc>
                <a:spcPts val="2695"/>
              </a:lnSpc>
              <a:buNone/>
            </a:pPr>
            <a:r>
              <a:rPr lang="en-US" sz="1685" dirty="0">
                <a:solidFill>
                  <a:srgbClr val="DAD8E9"/>
                </a:solidFill>
                <a:latin typeface="Bahnschrift" panose="020B0502040204020203" charset="0"/>
                <a:ea typeface="Mukta" pitchFamily="34" charset="-122"/>
                <a:cs typeface="Bahnschrift" panose="020B0502040204020203" charset="0"/>
              </a:rPr>
              <a:t>Creating an engaging and responsive frontend experience using the power of ReactJs.</a:t>
            </a:r>
            <a:endParaRPr lang="en-US" sz="1685" dirty="0">
              <a:solidFill>
                <a:srgbClr val="DAD8E9"/>
              </a:solidFill>
              <a:latin typeface="Bahnschrift" panose="020B0502040204020203" charset="0"/>
              <a:ea typeface="Mukta" pitchFamily="34" charset="-122"/>
              <a:cs typeface="Bahnschrift" panose="020B0502040204020203" charset="0"/>
            </a:endParaRPr>
          </a:p>
        </p:txBody>
      </p:sp>
      <p:sp>
        <p:nvSpPr>
          <p:cNvPr id="11" name="Text 8"/>
          <p:cNvSpPr/>
          <p:nvPr/>
        </p:nvSpPr>
        <p:spPr>
          <a:xfrm>
            <a:off x="1793915" y="4886365"/>
            <a:ext cx="4358759" cy="963216"/>
          </a:xfrm>
          <a:prstGeom prst="rect">
            <a:avLst/>
          </a:prstGeom>
          <a:noFill/>
        </p:spPr>
        <p:txBody>
          <a:bodyPr wrap="none" rtlCol="0" anchor="t"/>
          <a:lstStyle/>
          <a:p>
            <a:pPr marL="0" indent="0" algn="ctr">
              <a:lnSpc>
                <a:spcPts val="7585"/>
              </a:lnSpc>
              <a:buNone/>
            </a:pPr>
            <a:r>
              <a:rPr lang="en-US" sz="7585" dirty="0">
                <a:solidFill>
                  <a:srgbClr val="DAD8E9"/>
                </a:solidFill>
                <a:latin typeface="Bahnschrift" panose="020B0502040204020203" charset="0"/>
                <a:ea typeface="Prompt" pitchFamily="34" charset="-122"/>
                <a:cs typeface="Bahnschrift" panose="020B0502040204020203" charset="0"/>
              </a:rPr>
              <a:t>MongoDB</a:t>
            </a:r>
            <a:endParaRPr lang="en-US" sz="7585" dirty="0">
              <a:solidFill>
                <a:srgbClr val="DAD8E9"/>
              </a:solidFill>
              <a:latin typeface="Bahnschrift" panose="020B0502040204020203" charset="0"/>
              <a:ea typeface="Prompt" pitchFamily="34" charset="-122"/>
              <a:cs typeface="Bahnschrift" panose="020B0502040204020203" charset="0"/>
            </a:endParaRPr>
          </a:p>
        </p:txBody>
      </p:sp>
      <p:sp>
        <p:nvSpPr>
          <p:cNvPr id="12" name="Text 9"/>
          <p:cNvSpPr/>
          <p:nvPr/>
        </p:nvSpPr>
        <p:spPr>
          <a:xfrm>
            <a:off x="2811185" y="6150650"/>
            <a:ext cx="2354580" cy="334328"/>
          </a:xfrm>
          <a:prstGeom prst="rect">
            <a:avLst/>
          </a:prstGeom>
          <a:noFill/>
        </p:spPr>
        <p:txBody>
          <a:bodyPr wrap="none" rtlCol="0" anchor="t"/>
          <a:lstStyle/>
          <a:p>
            <a:pPr marL="0" indent="0" algn="ctr">
              <a:lnSpc>
                <a:spcPts val="2635"/>
              </a:lnSpc>
              <a:buNone/>
            </a:pPr>
            <a:r>
              <a:rPr lang="en-US" sz="2105" dirty="0">
                <a:solidFill>
                  <a:srgbClr val="DAD8E9"/>
                </a:solidFill>
                <a:latin typeface="Bahnschrift" panose="020B0502040204020203" charset="0"/>
                <a:ea typeface="Prompt" pitchFamily="34" charset="-122"/>
                <a:cs typeface="Bahnschrift" panose="020B0502040204020203" charset="0"/>
              </a:rPr>
              <a:t>Scalable Database</a:t>
            </a:r>
            <a:endParaRPr lang="en-US" sz="2105" dirty="0">
              <a:solidFill>
                <a:srgbClr val="DAD8E9"/>
              </a:solidFill>
              <a:latin typeface="Bahnschrift" panose="020B0502040204020203" charset="0"/>
              <a:ea typeface="Prompt" pitchFamily="34" charset="-122"/>
              <a:cs typeface="Bahnschrift" panose="020B0502040204020203" charset="0"/>
            </a:endParaRPr>
          </a:p>
        </p:txBody>
      </p:sp>
      <p:sp>
        <p:nvSpPr>
          <p:cNvPr id="13" name="Text 10"/>
          <p:cNvSpPr/>
          <p:nvPr/>
        </p:nvSpPr>
        <p:spPr>
          <a:xfrm>
            <a:off x="1793915" y="6613962"/>
            <a:ext cx="4358759" cy="684848"/>
          </a:xfrm>
          <a:prstGeom prst="rect">
            <a:avLst/>
          </a:prstGeom>
          <a:noFill/>
        </p:spPr>
        <p:txBody>
          <a:bodyPr wrap="square" rtlCol="0" anchor="t"/>
          <a:lstStyle/>
          <a:p>
            <a:pPr marL="0" indent="0" algn="ctr">
              <a:lnSpc>
                <a:spcPts val="2695"/>
              </a:lnSpc>
              <a:buNone/>
            </a:pPr>
            <a:r>
              <a:rPr lang="en-US" sz="1685" dirty="0">
                <a:solidFill>
                  <a:srgbClr val="DAD8E9"/>
                </a:solidFill>
                <a:latin typeface="Bahnschrift" panose="020B0502040204020203" charset="0"/>
                <a:ea typeface="Mukta" pitchFamily="34" charset="-122"/>
                <a:cs typeface="Bahnschrift" panose="020B0502040204020203" charset="0"/>
              </a:rPr>
              <a:t>Leveraging MongoDB's scalability and flexibility to handle diverse user data and content.</a:t>
            </a:r>
            <a:endParaRPr lang="en-US" sz="1685" dirty="0">
              <a:solidFill>
                <a:srgbClr val="DAD8E9"/>
              </a:solidFill>
              <a:latin typeface="Bahnschrift" panose="020B0502040204020203" charset="0"/>
              <a:ea typeface="Mukta" pitchFamily="34" charset="-122"/>
              <a:cs typeface="Bahnschrift" panose="020B0502040204020203" charset="0"/>
            </a:endParaRPr>
          </a:p>
        </p:txBody>
      </p:sp>
      <p:sp>
        <p:nvSpPr>
          <p:cNvPr id="14" name="Text 11"/>
          <p:cNvSpPr/>
          <p:nvPr/>
        </p:nvSpPr>
        <p:spPr>
          <a:xfrm>
            <a:off x="7475696" y="4920020"/>
            <a:ext cx="4358759" cy="963216"/>
          </a:xfrm>
          <a:prstGeom prst="rect">
            <a:avLst/>
          </a:prstGeom>
          <a:noFill/>
        </p:spPr>
        <p:txBody>
          <a:bodyPr wrap="none" rtlCol="0" anchor="t"/>
          <a:lstStyle/>
          <a:p>
            <a:pPr marL="0" indent="0" algn="ctr">
              <a:lnSpc>
                <a:spcPts val="7585"/>
              </a:lnSpc>
              <a:buNone/>
            </a:pPr>
            <a:r>
              <a:rPr lang="en-US" sz="7585" dirty="0">
                <a:solidFill>
                  <a:srgbClr val="DAD8E9"/>
                </a:solidFill>
                <a:latin typeface="Bahnschrift" panose="020B0502040204020203" charset="0"/>
                <a:ea typeface="Prompt" pitchFamily="34" charset="-122"/>
                <a:cs typeface="Bahnschrift" panose="020B0502040204020203" charset="0"/>
              </a:rPr>
              <a:t>Express.js</a:t>
            </a:r>
            <a:endParaRPr lang="en-US" sz="7585" dirty="0">
              <a:solidFill>
                <a:srgbClr val="DAD8E9"/>
              </a:solidFill>
              <a:latin typeface="Bahnschrift" panose="020B0502040204020203" charset="0"/>
              <a:ea typeface="Prompt" pitchFamily="34" charset="-122"/>
              <a:cs typeface="Bahnschrift" panose="020B0502040204020203" charset="0"/>
            </a:endParaRPr>
          </a:p>
        </p:txBody>
      </p:sp>
      <p:sp>
        <p:nvSpPr>
          <p:cNvPr id="15" name="Text 12"/>
          <p:cNvSpPr/>
          <p:nvPr/>
        </p:nvSpPr>
        <p:spPr>
          <a:xfrm>
            <a:off x="8580596" y="6150650"/>
            <a:ext cx="2148840" cy="334328"/>
          </a:xfrm>
          <a:prstGeom prst="rect">
            <a:avLst/>
          </a:prstGeom>
          <a:noFill/>
        </p:spPr>
        <p:txBody>
          <a:bodyPr wrap="none" rtlCol="0" anchor="t"/>
          <a:lstStyle/>
          <a:p>
            <a:pPr marL="0" indent="0" algn="ctr">
              <a:lnSpc>
                <a:spcPts val="2635"/>
              </a:lnSpc>
              <a:buNone/>
            </a:pPr>
            <a:r>
              <a:rPr lang="en-US" sz="2105" dirty="0">
                <a:solidFill>
                  <a:srgbClr val="DAD8E9"/>
                </a:solidFill>
                <a:latin typeface="Bahnschrift" panose="020B0502040204020203" charset="0"/>
                <a:ea typeface="Prompt" pitchFamily="34" charset="-122"/>
                <a:cs typeface="Bahnschrift" panose="020B0502040204020203" charset="0"/>
              </a:rPr>
              <a:t>Efficient Routing</a:t>
            </a:r>
            <a:endParaRPr lang="en-US" sz="2105" dirty="0">
              <a:solidFill>
                <a:srgbClr val="DAD8E9"/>
              </a:solidFill>
              <a:latin typeface="Bahnschrift" panose="020B0502040204020203" charset="0"/>
              <a:ea typeface="Prompt" pitchFamily="34" charset="-122"/>
              <a:cs typeface="Bahnschrift" panose="020B0502040204020203" charset="0"/>
            </a:endParaRPr>
          </a:p>
        </p:txBody>
      </p:sp>
      <p:sp>
        <p:nvSpPr>
          <p:cNvPr id="16" name="Text 13"/>
          <p:cNvSpPr/>
          <p:nvPr/>
        </p:nvSpPr>
        <p:spPr>
          <a:xfrm>
            <a:off x="7475696" y="6613327"/>
            <a:ext cx="4358759" cy="1027271"/>
          </a:xfrm>
          <a:prstGeom prst="rect">
            <a:avLst/>
          </a:prstGeom>
          <a:noFill/>
        </p:spPr>
        <p:txBody>
          <a:bodyPr wrap="square" rtlCol="0" anchor="t"/>
          <a:lstStyle/>
          <a:p>
            <a:pPr marL="0" indent="0" algn="ctr">
              <a:lnSpc>
                <a:spcPts val="2695"/>
              </a:lnSpc>
              <a:buNone/>
            </a:pPr>
            <a:r>
              <a:rPr lang="en-US" sz="1685" dirty="0">
                <a:solidFill>
                  <a:srgbClr val="DAD8E9"/>
                </a:solidFill>
                <a:latin typeface="Bahnschrift" panose="020B0502040204020203" charset="0"/>
                <a:ea typeface="Mukta" pitchFamily="34" charset="-122"/>
                <a:cs typeface="Bahnschrift" panose="020B0502040204020203" charset="0"/>
              </a:rPr>
              <a:t>Streamlining server-side processes with the efficiency of Express.js routing and middleware capabilities.</a:t>
            </a:r>
            <a:endParaRPr lang="en-US" sz="1685" dirty="0">
              <a:solidFill>
                <a:srgbClr val="DAD8E9"/>
              </a:solidFill>
              <a:latin typeface="Bahnschrift" panose="020B0502040204020203" charset="0"/>
              <a:ea typeface="Mukta" pitchFamily="34" charset="-122"/>
              <a:cs typeface="Bahnschrift" panose="020B0502040204020203"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p:spPr>
      </p:sp>
      <p:sp>
        <p:nvSpPr>
          <p:cNvPr id="8" name="Text 5"/>
          <p:cNvSpPr/>
          <p:nvPr/>
        </p:nvSpPr>
        <p:spPr>
          <a:xfrm>
            <a:off x="5135721" y="328533"/>
            <a:ext cx="4358759" cy="963216"/>
          </a:xfrm>
          <a:prstGeom prst="rect">
            <a:avLst/>
          </a:prstGeom>
          <a:noFill/>
        </p:spPr>
        <p:txBody>
          <a:bodyPr wrap="none" rtlCol="0" anchor="t"/>
          <a:lstStyle/>
          <a:p>
            <a:pPr marL="0" indent="0" algn="ctr">
              <a:lnSpc>
                <a:spcPts val="7585"/>
              </a:lnSpc>
              <a:buNone/>
            </a:pPr>
            <a:r>
              <a:rPr lang="en-US" sz="7585" dirty="0">
                <a:solidFill>
                  <a:srgbClr val="DAD8E9"/>
                </a:solidFill>
                <a:latin typeface="Bahnschrift" panose="020B0502040204020203" charset="0"/>
                <a:ea typeface="Prompt" pitchFamily="34" charset="-122"/>
                <a:cs typeface="Bahnschrift" panose="020B0502040204020203" charset="0"/>
              </a:rPr>
              <a:t>Key Components</a:t>
            </a:r>
            <a:endParaRPr lang="en-US" sz="7585" dirty="0">
              <a:solidFill>
                <a:srgbClr val="DAD8E9"/>
              </a:solidFill>
              <a:latin typeface="Bahnschrift" panose="020B0502040204020203" charset="0"/>
              <a:ea typeface="Prompt" pitchFamily="34" charset="-122"/>
              <a:cs typeface="Bahnschrift" panose="020B0502040204020203" charset="0"/>
            </a:endParaRPr>
          </a:p>
        </p:txBody>
      </p:sp>
      <p:sp>
        <p:nvSpPr>
          <p:cNvPr id="9" name="Text 6"/>
          <p:cNvSpPr/>
          <p:nvPr/>
        </p:nvSpPr>
        <p:spPr>
          <a:xfrm>
            <a:off x="8340566" y="3023473"/>
            <a:ext cx="2628900" cy="334328"/>
          </a:xfrm>
          <a:prstGeom prst="rect">
            <a:avLst/>
          </a:prstGeom>
          <a:noFill/>
        </p:spPr>
        <p:txBody>
          <a:bodyPr wrap="none" rtlCol="0" anchor="t"/>
          <a:lstStyle/>
          <a:p>
            <a:pPr marL="0" indent="0" algn="ctr">
              <a:lnSpc>
                <a:spcPts val="2635"/>
              </a:lnSpc>
              <a:buNone/>
            </a:pPr>
            <a:endParaRPr lang="en-US" sz="2105" dirty="0">
              <a:solidFill>
                <a:srgbClr val="DAD8E9"/>
              </a:solidFill>
              <a:latin typeface="Bahnschrift" panose="020B0502040204020203" charset="0"/>
              <a:ea typeface="Prompt" pitchFamily="34" charset="-122"/>
              <a:cs typeface="Bahnschrift" panose="020B0502040204020203" charset="0"/>
            </a:endParaRPr>
          </a:p>
        </p:txBody>
      </p:sp>
      <p:sp>
        <p:nvSpPr>
          <p:cNvPr id="10" name="Text 7"/>
          <p:cNvSpPr/>
          <p:nvPr/>
        </p:nvSpPr>
        <p:spPr>
          <a:xfrm>
            <a:off x="7475696" y="3486150"/>
            <a:ext cx="4358759" cy="684848"/>
          </a:xfrm>
          <a:prstGeom prst="rect">
            <a:avLst/>
          </a:prstGeom>
          <a:noFill/>
        </p:spPr>
        <p:txBody>
          <a:bodyPr wrap="square" rtlCol="0" anchor="t"/>
          <a:lstStyle/>
          <a:p>
            <a:pPr marL="0" indent="0" algn="ctr">
              <a:lnSpc>
                <a:spcPts val="2695"/>
              </a:lnSpc>
              <a:buNone/>
            </a:pPr>
            <a:endParaRPr lang="en-US" sz="1685" dirty="0">
              <a:solidFill>
                <a:srgbClr val="DAD8E9"/>
              </a:solidFill>
              <a:latin typeface="Bahnschrift" panose="020B0502040204020203" charset="0"/>
              <a:ea typeface="Mukta" pitchFamily="34" charset="-122"/>
              <a:cs typeface="Bahnschrift" panose="020B0502040204020203" charset="0"/>
            </a:endParaRPr>
          </a:p>
        </p:txBody>
      </p:sp>
      <p:sp>
        <p:nvSpPr>
          <p:cNvPr id="11" name="Text 8"/>
          <p:cNvSpPr/>
          <p:nvPr/>
        </p:nvSpPr>
        <p:spPr>
          <a:xfrm>
            <a:off x="1793915" y="4886365"/>
            <a:ext cx="4358759" cy="963216"/>
          </a:xfrm>
          <a:prstGeom prst="rect">
            <a:avLst/>
          </a:prstGeom>
          <a:noFill/>
        </p:spPr>
        <p:txBody>
          <a:bodyPr wrap="none" rtlCol="0" anchor="t"/>
          <a:lstStyle/>
          <a:p>
            <a:pPr marL="0" indent="0" algn="ctr">
              <a:lnSpc>
                <a:spcPts val="7585"/>
              </a:lnSpc>
              <a:buNone/>
            </a:pPr>
            <a:endParaRPr lang="en-US" sz="7585" dirty="0">
              <a:solidFill>
                <a:srgbClr val="DAD8E9"/>
              </a:solidFill>
              <a:latin typeface="Bahnschrift" panose="020B0502040204020203" charset="0"/>
              <a:ea typeface="Prompt" pitchFamily="34" charset="-122"/>
              <a:cs typeface="Bahnschrift" panose="020B0502040204020203" charset="0"/>
            </a:endParaRPr>
          </a:p>
        </p:txBody>
      </p:sp>
      <p:sp>
        <p:nvSpPr>
          <p:cNvPr id="12" name="Text 9"/>
          <p:cNvSpPr/>
          <p:nvPr/>
        </p:nvSpPr>
        <p:spPr>
          <a:xfrm>
            <a:off x="2811185" y="6150650"/>
            <a:ext cx="2354580" cy="334328"/>
          </a:xfrm>
          <a:prstGeom prst="rect">
            <a:avLst/>
          </a:prstGeom>
          <a:noFill/>
        </p:spPr>
        <p:txBody>
          <a:bodyPr wrap="none" rtlCol="0" anchor="t"/>
          <a:lstStyle/>
          <a:p>
            <a:pPr marL="0" indent="0" algn="ctr">
              <a:lnSpc>
                <a:spcPts val="2635"/>
              </a:lnSpc>
              <a:buNone/>
            </a:pPr>
            <a:endParaRPr lang="en-US" sz="2105" dirty="0">
              <a:solidFill>
                <a:srgbClr val="DAD8E9"/>
              </a:solidFill>
              <a:latin typeface="Bahnschrift" panose="020B0502040204020203" charset="0"/>
              <a:ea typeface="Prompt" pitchFamily="34" charset="-122"/>
              <a:cs typeface="Bahnschrift" panose="020B0502040204020203" charset="0"/>
            </a:endParaRPr>
          </a:p>
        </p:txBody>
      </p:sp>
      <p:sp>
        <p:nvSpPr>
          <p:cNvPr id="13" name="Text 10"/>
          <p:cNvSpPr/>
          <p:nvPr/>
        </p:nvSpPr>
        <p:spPr>
          <a:xfrm>
            <a:off x="1793915" y="6613962"/>
            <a:ext cx="4358759" cy="684848"/>
          </a:xfrm>
          <a:prstGeom prst="rect">
            <a:avLst/>
          </a:prstGeom>
          <a:noFill/>
        </p:spPr>
        <p:txBody>
          <a:bodyPr wrap="square" rtlCol="0" anchor="t"/>
          <a:lstStyle/>
          <a:p>
            <a:pPr marL="0" indent="0" algn="ctr">
              <a:lnSpc>
                <a:spcPts val="2695"/>
              </a:lnSpc>
              <a:buNone/>
            </a:pPr>
            <a:endParaRPr lang="en-US" sz="1685" dirty="0">
              <a:solidFill>
                <a:srgbClr val="DAD8E9"/>
              </a:solidFill>
              <a:latin typeface="Bahnschrift" panose="020B0502040204020203" charset="0"/>
              <a:ea typeface="Mukta" pitchFamily="34" charset="-122"/>
              <a:cs typeface="Bahnschrift" panose="020B0502040204020203" charset="0"/>
            </a:endParaRPr>
          </a:p>
        </p:txBody>
      </p:sp>
      <p:sp>
        <p:nvSpPr>
          <p:cNvPr id="14" name="Text 11"/>
          <p:cNvSpPr/>
          <p:nvPr/>
        </p:nvSpPr>
        <p:spPr>
          <a:xfrm>
            <a:off x="7475696" y="4920020"/>
            <a:ext cx="4358759" cy="963216"/>
          </a:xfrm>
          <a:prstGeom prst="rect">
            <a:avLst/>
          </a:prstGeom>
          <a:noFill/>
        </p:spPr>
        <p:txBody>
          <a:bodyPr wrap="none" rtlCol="0" anchor="t"/>
          <a:lstStyle/>
          <a:p>
            <a:pPr marL="0" indent="0" algn="ctr">
              <a:lnSpc>
                <a:spcPts val="7585"/>
              </a:lnSpc>
              <a:buNone/>
            </a:pPr>
            <a:endParaRPr lang="en-US" sz="7585" dirty="0">
              <a:solidFill>
                <a:srgbClr val="DAD8E9"/>
              </a:solidFill>
              <a:latin typeface="Bahnschrift" panose="020B0502040204020203" charset="0"/>
              <a:ea typeface="Prompt" pitchFamily="34" charset="-122"/>
              <a:cs typeface="Bahnschrift" panose="020B0502040204020203" charset="0"/>
            </a:endParaRPr>
          </a:p>
        </p:txBody>
      </p:sp>
      <p:sp>
        <p:nvSpPr>
          <p:cNvPr id="15" name="Text 12"/>
          <p:cNvSpPr/>
          <p:nvPr/>
        </p:nvSpPr>
        <p:spPr>
          <a:xfrm>
            <a:off x="8580596" y="6150650"/>
            <a:ext cx="2148840" cy="334328"/>
          </a:xfrm>
          <a:prstGeom prst="rect">
            <a:avLst/>
          </a:prstGeom>
          <a:noFill/>
        </p:spPr>
        <p:txBody>
          <a:bodyPr wrap="none" rtlCol="0" anchor="t"/>
          <a:lstStyle/>
          <a:p>
            <a:pPr marL="0" indent="0" algn="ctr">
              <a:lnSpc>
                <a:spcPts val="2635"/>
              </a:lnSpc>
              <a:buNone/>
            </a:pPr>
            <a:endParaRPr lang="en-US" sz="2105" dirty="0">
              <a:solidFill>
                <a:srgbClr val="DAD8E9"/>
              </a:solidFill>
              <a:latin typeface="Bahnschrift" panose="020B0502040204020203" charset="0"/>
              <a:ea typeface="Prompt" pitchFamily="34" charset="-122"/>
              <a:cs typeface="Bahnschrift" panose="020B0502040204020203" charset="0"/>
            </a:endParaRPr>
          </a:p>
        </p:txBody>
      </p:sp>
      <p:sp>
        <p:nvSpPr>
          <p:cNvPr id="16" name="Text 13"/>
          <p:cNvSpPr/>
          <p:nvPr/>
        </p:nvSpPr>
        <p:spPr>
          <a:xfrm>
            <a:off x="7475696" y="6613327"/>
            <a:ext cx="4358759" cy="1027271"/>
          </a:xfrm>
          <a:prstGeom prst="rect">
            <a:avLst/>
          </a:prstGeom>
          <a:noFill/>
        </p:spPr>
        <p:txBody>
          <a:bodyPr wrap="square" rtlCol="0" anchor="t"/>
          <a:lstStyle/>
          <a:p>
            <a:pPr marL="0" indent="0" algn="ctr">
              <a:lnSpc>
                <a:spcPts val="2695"/>
              </a:lnSpc>
              <a:buNone/>
            </a:pPr>
            <a:endParaRPr lang="en-US" sz="1685" dirty="0">
              <a:solidFill>
                <a:srgbClr val="DAD8E9"/>
              </a:solidFill>
              <a:latin typeface="Bahnschrift" panose="020B0502040204020203" charset="0"/>
              <a:ea typeface="Mukta" pitchFamily="34" charset="-122"/>
              <a:cs typeface="Bahnschrift" panose="020B0502040204020203" charset="0"/>
            </a:endParaRPr>
          </a:p>
        </p:txBody>
      </p:sp>
      <p:sp>
        <p:nvSpPr>
          <p:cNvPr id="4" name="Text Box 3"/>
          <p:cNvSpPr txBox="1"/>
          <p:nvPr/>
        </p:nvSpPr>
        <p:spPr>
          <a:xfrm>
            <a:off x="3096895" y="1852295"/>
            <a:ext cx="8437245" cy="5446395"/>
          </a:xfrm>
          <a:prstGeom prst="rect">
            <a:avLst/>
          </a:prstGeom>
          <a:noFill/>
        </p:spPr>
        <p:txBody>
          <a:bodyPr wrap="square" rtlCol="0">
            <a:spAutoFit/>
          </a:bodyPr>
          <a:p>
            <a:pPr marL="571500" indent="-571500">
              <a:lnSpc>
                <a:spcPct val="150000"/>
              </a:lnSpc>
              <a:buFont typeface="Wingdings" panose="05000000000000000000" pitchFamily="2" charset="2"/>
              <a:buChar char="v"/>
            </a:pPr>
            <a:r>
              <a:rPr lang="en-US" sz="2400" dirty="0" err="1">
                <a:solidFill>
                  <a:schemeClr val="bg1"/>
                </a:solidFill>
                <a:latin typeface="Bahnschrift" panose="020B0502040204020203" charset="0"/>
                <a:cs typeface="Bahnschrift" panose="020B0502040204020203" charset="0"/>
                <a:sym typeface="+mn-ea"/>
              </a:rPr>
              <a:t>HTML5 and CSS3: Semantic Elements, CSS Grid, Flexbox</a:t>
            </a:r>
            <a:endParaRPr lang="en-US" sz="2400" dirty="0" err="1">
              <a:solidFill>
                <a:schemeClr val="bg1"/>
              </a:solidFill>
              <a:latin typeface="Bahnschrift" panose="020B0502040204020203" charset="0"/>
              <a:cs typeface="Bahnschrift" panose="020B0502040204020203" charset="0"/>
            </a:endParaRPr>
          </a:p>
          <a:p>
            <a:pPr marL="571500" indent="-571500">
              <a:lnSpc>
                <a:spcPct val="150000"/>
              </a:lnSpc>
              <a:buFont typeface="Wingdings" panose="05000000000000000000" pitchFamily="2" charset="2"/>
              <a:buChar char="v"/>
            </a:pPr>
            <a:r>
              <a:rPr lang="en-US" sz="2400" dirty="0" err="1">
                <a:solidFill>
                  <a:schemeClr val="bg1"/>
                </a:solidFill>
                <a:latin typeface="Bahnschrift" panose="020B0502040204020203" charset="0"/>
                <a:cs typeface="Bahnschrift" panose="020B0502040204020203" charset="0"/>
                <a:sym typeface="+mn-ea"/>
              </a:rPr>
              <a:t>React: Components, Props, Events, Hooks, Router, Axios</a:t>
            </a:r>
            <a:endParaRPr lang="en-US" sz="2400" dirty="0" err="1">
              <a:solidFill>
                <a:schemeClr val="bg1"/>
              </a:solidFill>
              <a:latin typeface="Bahnschrift" panose="020B0502040204020203" charset="0"/>
              <a:cs typeface="Bahnschrift" panose="020B0502040204020203" charset="0"/>
            </a:endParaRPr>
          </a:p>
          <a:p>
            <a:pPr marL="571500" indent="-571500">
              <a:lnSpc>
                <a:spcPct val="150000"/>
              </a:lnSpc>
              <a:buFont typeface="Wingdings" panose="05000000000000000000" pitchFamily="2" charset="2"/>
              <a:buChar char="v"/>
            </a:pPr>
            <a:r>
              <a:rPr lang="en-US" sz="2400" dirty="0" err="1">
                <a:solidFill>
                  <a:schemeClr val="bg1"/>
                </a:solidFill>
                <a:latin typeface="Bahnschrift" panose="020B0502040204020203" charset="0"/>
                <a:cs typeface="Bahnschrift" panose="020B0502040204020203" charset="0"/>
                <a:sym typeface="+mn-ea"/>
              </a:rPr>
              <a:t>Context API: Store, Reducers, Actions</a:t>
            </a:r>
            <a:endParaRPr lang="en-US" sz="2400" dirty="0" err="1">
              <a:solidFill>
                <a:schemeClr val="bg1"/>
              </a:solidFill>
              <a:latin typeface="Bahnschrift" panose="020B0502040204020203" charset="0"/>
              <a:cs typeface="Bahnschrift" panose="020B0502040204020203" charset="0"/>
            </a:endParaRPr>
          </a:p>
          <a:p>
            <a:pPr marL="571500" indent="-571500">
              <a:lnSpc>
                <a:spcPct val="150000"/>
              </a:lnSpc>
              <a:buFont typeface="Wingdings" panose="05000000000000000000" pitchFamily="2" charset="2"/>
              <a:buChar char="v"/>
            </a:pPr>
            <a:r>
              <a:rPr lang="en-US" sz="2400" dirty="0" err="1">
                <a:solidFill>
                  <a:schemeClr val="bg1"/>
                </a:solidFill>
                <a:latin typeface="Bahnschrift" panose="020B0502040204020203" charset="0"/>
                <a:cs typeface="Bahnschrift" panose="020B0502040204020203" charset="0"/>
                <a:sym typeface="+mn-ea"/>
              </a:rPr>
              <a:t>Node &amp; Express: Web API, Body Parser, File Upload, JWT</a:t>
            </a:r>
            <a:endParaRPr lang="en-US" sz="2400" dirty="0" err="1">
              <a:solidFill>
                <a:schemeClr val="bg1"/>
              </a:solidFill>
              <a:latin typeface="Bahnschrift" panose="020B0502040204020203" charset="0"/>
              <a:cs typeface="Bahnschrift" panose="020B0502040204020203" charset="0"/>
            </a:endParaRPr>
          </a:p>
          <a:p>
            <a:pPr marL="571500" indent="-571500">
              <a:lnSpc>
                <a:spcPct val="150000"/>
              </a:lnSpc>
              <a:buFont typeface="Wingdings" panose="05000000000000000000" pitchFamily="2" charset="2"/>
              <a:buChar char="v"/>
            </a:pPr>
            <a:r>
              <a:rPr lang="en-US" sz="2400" dirty="0" err="1">
                <a:solidFill>
                  <a:schemeClr val="bg1"/>
                </a:solidFill>
                <a:latin typeface="Bahnschrift" panose="020B0502040204020203" charset="0"/>
                <a:cs typeface="Bahnschrift" panose="020B0502040204020203" charset="0"/>
                <a:sym typeface="+mn-ea"/>
              </a:rPr>
              <a:t>MongoDB: Mongoose, Aggregation</a:t>
            </a:r>
            <a:endParaRPr lang="en-US" sz="2400" dirty="0" err="1">
              <a:solidFill>
                <a:schemeClr val="bg1"/>
              </a:solidFill>
              <a:latin typeface="Bahnschrift" panose="020B0502040204020203" charset="0"/>
              <a:cs typeface="Bahnschrift" panose="020B0502040204020203" charset="0"/>
            </a:endParaRPr>
          </a:p>
          <a:p>
            <a:pPr marL="571500" indent="-571500">
              <a:lnSpc>
                <a:spcPct val="150000"/>
              </a:lnSpc>
              <a:buFont typeface="Wingdings" panose="05000000000000000000" pitchFamily="2" charset="2"/>
              <a:buChar char="v"/>
            </a:pPr>
            <a:r>
              <a:rPr lang="en-US" sz="2400" dirty="0" err="1">
                <a:solidFill>
                  <a:schemeClr val="bg1"/>
                </a:solidFill>
                <a:latin typeface="Bahnschrift" panose="020B0502040204020203" charset="0"/>
                <a:cs typeface="Bahnschrift" panose="020B0502040204020203" charset="0"/>
                <a:sym typeface="+mn-ea"/>
              </a:rPr>
              <a:t>Development: ESLint, Babel, Git, Github,</a:t>
            </a:r>
            <a:endParaRPr lang="en-US" sz="2400" dirty="0" err="1">
              <a:solidFill>
                <a:schemeClr val="bg1"/>
              </a:solidFill>
              <a:latin typeface="Bahnschrift" panose="020B0502040204020203" charset="0"/>
              <a:cs typeface="Bahnschrift" panose="020B0502040204020203" charset="0"/>
            </a:endParaRPr>
          </a:p>
          <a:p>
            <a:pPr marL="571500" indent="-571500">
              <a:lnSpc>
                <a:spcPct val="150000"/>
              </a:lnSpc>
              <a:buFont typeface="Wingdings" panose="05000000000000000000" pitchFamily="2" charset="2"/>
              <a:buChar char="v"/>
            </a:pPr>
            <a:r>
              <a:rPr lang="en-US" sz="2400" dirty="0" err="1">
                <a:solidFill>
                  <a:schemeClr val="bg1"/>
                </a:solidFill>
                <a:latin typeface="Bahnschrift" panose="020B0502040204020203" charset="0"/>
                <a:cs typeface="Bahnschrift" panose="020B0502040204020203" charset="0"/>
                <a:sym typeface="+mn-ea"/>
              </a:rPr>
              <a:t>Deployment: Heroku</a:t>
            </a:r>
            <a:endParaRPr lang="en-US" sz="2400" dirty="0" err="1">
              <a:solidFill>
                <a:schemeClr val="bg1"/>
              </a:solidFill>
              <a:latin typeface="Bahnschrift" panose="020B0502040204020203" charset="0"/>
              <a:cs typeface="Bahnschrift" panose="020B0502040204020203" charset="0"/>
            </a:endParaRPr>
          </a:p>
          <a:p>
            <a:endParaRPr lang="en-US" sz="2400" dirty="0" err="1">
              <a:solidFill>
                <a:schemeClr val="bg1"/>
              </a:solidFill>
              <a:latin typeface="Bahnschrift" panose="020B0502040204020203" charset="0"/>
              <a:cs typeface="Bahnschrift" panose="020B0502040204020203"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36195" y="0"/>
            <a:ext cx="14630400" cy="8229600"/>
          </a:xfrm>
          <a:prstGeom prst="rect">
            <a:avLst/>
          </a:prstGeom>
          <a:solidFill>
            <a:srgbClr val="0B0C23">
              <a:alpha val="75000"/>
            </a:srgbClr>
          </a:solidFill>
        </p:spPr>
      </p:sp>
      <p:sp>
        <p:nvSpPr>
          <p:cNvPr id="8" name="Text 5"/>
          <p:cNvSpPr/>
          <p:nvPr/>
        </p:nvSpPr>
        <p:spPr>
          <a:xfrm>
            <a:off x="5135721" y="328533"/>
            <a:ext cx="4358759" cy="963216"/>
          </a:xfrm>
          <a:prstGeom prst="rect">
            <a:avLst/>
          </a:prstGeom>
          <a:noFill/>
        </p:spPr>
        <p:txBody>
          <a:bodyPr wrap="none" rtlCol="0" anchor="t"/>
          <a:lstStyle/>
          <a:p>
            <a:pPr marL="0" indent="0" algn="ctr">
              <a:lnSpc>
                <a:spcPts val="7585"/>
              </a:lnSpc>
              <a:buNone/>
            </a:pPr>
            <a:r>
              <a:rPr lang="en-US" sz="7585" dirty="0">
                <a:solidFill>
                  <a:srgbClr val="DAD8E9"/>
                </a:solidFill>
                <a:latin typeface="Bahnschrift" panose="020B0502040204020203" charset="0"/>
                <a:ea typeface="Prompt" pitchFamily="34" charset="-122"/>
                <a:cs typeface="Bahnschrift" panose="020B0502040204020203" charset="0"/>
              </a:rPr>
              <a:t>ReactJs</a:t>
            </a:r>
            <a:endParaRPr lang="en-US" sz="7585" dirty="0">
              <a:solidFill>
                <a:srgbClr val="DAD8E9"/>
              </a:solidFill>
              <a:latin typeface="Bahnschrift" panose="020B0502040204020203" charset="0"/>
              <a:ea typeface="Prompt" pitchFamily="34" charset="-122"/>
              <a:cs typeface="Bahnschrift" panose="020B0502040204020203" charset="0"/>
            </a:endParaRPr>
          </a:p>
        </p:txBody>
      </p:sp>
      <p:sp>
        <p:nvSpPr>
          <p:cNvPr id="9" name="Text 6"/>
          <p:cNvSpPr/>
          <p:nvPr/>
        </p:nvSpPr>
        <p:spPr>
          <a:xfrm>
            <a:off x="8340566" y="3023473"/>
            <a:ext cx="2628900" cy="334328"/>
          </a:xfrm>
          <a:prstGeom prst="rect">
            <a:avLst/>
          </a:prstGeom>
          <a:noFill/>
        </p:spPr>
        <p:txBody>
          <a:bodyPr wrap="none" rtlCol="0" anchor="t"/>
          <a:lstStyle/>
          <a:p>
            <a:pPr marL="0" indent="0" algn="ctr">
              <a:lnSpc>
                <a:spcPts val="2635"/>
              </a:lnSpc>
              <a:buNone/>
            </a:pPr>
            <a:endParaRPr lang="en-US" sz="2105" dirty="0">
              <a:solidFill>
                <a:srgbClr val="DAD8E9"/>
              </a:solidFill>
              <a:latin typeface="Bahnschrift" panose="020B0502040204020203" charset="0"/>
              <a:ea typeface="Prompt" pitchFamily="34" charset="-122"/>
              <a:cs typeface="Bahnschrift" panose="020B0502040204020203" charset="0"/>
            </a:endParaRPr>
          </a:p>
        </p:txBody>
      </p:sp>
      <p:sp>
        <p:nvSpPr>
          <p:cNvPr id="10" name="Text 7"/>
          <p:cNvSpPr/>
          <p:nvPr/>
        </p:nvSpPr>
        <p:spPr>
          <a:xfrm>
            <a:off x="7475696" y="3486150"/>
            <a:ext cx="4358759" cy="684848"/>
          </a:xfrm>
          <a:prstGeom prst="rect">
            <a:avLst/>
          </a:prstGeom>
          <a:noFill/>
        </p:spPr>
        <p:txBody>
          <a:bodyPr wrap="square" rtlCol="0" anchor="t"/>
          <a:lstStyle/>
          <a:p>
            <a:pPr marL="0" indent="0" algn="ctr">
              <a:lnSpc>
                <a:spcPts val="2695"/>
              </a:lnSpc>
              <a:buNone/>
            </a:pPr>
            <a:endParaRPr lang="en-US" sz="1685" dirty="0">
              <a:solidFill>
                <a:srgbClr val="DAD8E9"/>
              </a:solidFill>
              <a:latin typeface="Bahnschrift" panose="020B0502040204020203" charset="0"/>
              <a:ea typeface="Mukta" pitchFamily="34" charset="-122"/>
              <a:cs typeface="Bahnschrift" panose="020B0502040204020203" charset="0"/>
            </a:endParaRPr>
          </a:p>
        </p:txBody>
      </p:sp>
      <p:sp>
        <p:nvSpPr>
          <p:cNvPr id="11" name="Text 8"/>
          <p:cNvSpPr/>
          <p:nvPr/>
        </p:nvSpPr>
        <p:spPr>
          <a:xfrm>
            <a:off x="1793915" y="4886365"/>
            <a:ext cx="4358759" cy="963216"/>
          </a:xfrm>
          <a:prstGeom prst="rect">
            <a:avLst/>
          </a:prstGeom>
          <a:noFill/>
        </p:spPr>
        <p:txBody>
          <a:bodyPr wrap="none" rtlCol="0" anchor="t"/>
          <a:lstStyle/>
          <a:p>
            <a:pPr marL="0" indent="0" algn="ctr">
              <a:lnSpc>
                <a:spcPts val="7585"/>
              </a:lnSpc>
              <a:buNone/>
            </a:pPr>
            <a:endParaRPr lang="en-US" sz="7585" dirty="0">
              <a:solidFill>
                <a:srgbClr val="DAD8E9"/>
              </a:solidFill>
              <a:latin typeface="Bahnschrift" panose="020B0502040204020203" charset="0"/>
              <a:ea typeface="Prompt" pitchFamily="34" charset="-122"/>
              <a:cs typeface="Bahnschrift" panose="020B0502040204020203" charset="0"/>
            </a:endParaRPr>
          </a:p>
        </p:txBody>
      </p:sp>
      <p:sp>
        <p:nvSpPr>
          <p:cNvPr id="12" name="Text 9"/>
          <p:cNvSpPr/>
          <p:nvPr/>
        </p:nvSpPr>
        <p:spPr>
          <a:xfrm>
            <a:off x="2811185" y="6150650"/>
            <a:ext cx="2354580" cy="334328"/>
          </a:xfrm>
          <a:prstGeom prst="rect">
            <a:avLst/>
          </a:prstGeom>
          <a:noFill/>
        </p:spPr>
        <p:txBody>
          <a:bodyPr wrap="none" rtlCol="0" anchor="t"/>
          <a:lstStyle/>
          <a:p>
            <a:pPr marL="0" indent="0" algn="ctr">
              <a:lnSpc>
                <a:spcPts val="2635"/>
              </a:lnSpc>
              <a:buNone/>
            </a:pPr>
            <a:endParaRPr lang="en-US" sz="2105" dirty="0">
              <a:solidFill>
                <a:srgbClr val="DAD8E9"/>
              </a:solidFill>
              <a:latin typeface="Bahnschrift" panose="020B0502040204020203" charset="0"/>
              <a:ea typeface="Prompt" pitchFamily="34" charset="-122"/>
              <a:cs typeface="Bahnschrift" panose="020B0502040204020203" charset="0"/>
            </a:endParaRPr>
          </a:p>
        </p:txBody>
      </p:sp>
      <p:sp>
        <p:nvSpPr>
          <p:cNvPr id="13" name="Text 10"/>
          <p:cNvSpPr/>
          <p:nvPr/>
        </p:nvSpPr>
        <p:spPr>
          <a:xfrm>
            <a:off x="1793915" y="6613962"/>
            <a:ext cx="4358759" cy="684848"/>
          </a:xfrm>
          <a:prstGeom prst="rect">
            <a:avLst/>
          </a:prstGeom>
          <a:noFill/>
        </p:spPr>
        <p:txBody>
          <a:bodyPr wrap="square" rtlCol="0" anchor="t"/>
          <a:lstStyle/>
          <a:p>
            <a:pPr marL="0" indent="0" algn="ctr">
              <a:lnSpc>
                <a:spcPts val="2695"/>
              </a:lnSpc>
              <a:buNone/>
            </a:pPr>
            <a:endParaRPr lang="en-US" sz="1685" dirty="0">
              <a:solidFill>
                <a:srgbClr val="DAD8E9"/>
              </a:solidFill>
              <a:latin typeface="Bahnschrift" panose="020B0502040204020203" charset="0"/>
              <a:ea typeface="Mukta" pitchFamily="34" charset="-122"/>
              <a:cs typeface="Bahnschrift" panose="020B0502040204020203" charset="0"/>
            </a:endParaRPr>
          </a:p>
        </p:txBody>
      </p:sp>
      <p:sp>
        <p:nvSpPr>
          <p:cNvPr id="14" name="Text 11"/>
          <p:cNvSpPr/>
          <p:nvPr/>
        </p:nvSpPr>
        <p:spPr>
          <a:xfrm>
            <a:off x="7475696" y="4920020"/>
            <a:ext cx="4358759" cy="963216"/>
          </a:xfrm>
          <a:prstGeom prst="rect">
            <a:avLst/>
          </a:prstGeom>
          <a:noFill/>
        </p:spPr>
        <p:txBody>
          <a:bodyPr wrap="none" rtlCol="0" anchor="t"/>
          <a:lstStyle/>
          <a:p>
            <a:pPr marL="0" indent="0" algn="ctr">
              <a:lnSpc>
                <a:spcPts val="7585"/>
              </a:lnSpc>
              <a:buNone/>
            </a:pPr>
            <a:endParaRPr lang="en-US" sz="7585" dirty="0">
              <a:solidFill>
                <a:srgbClr val="DAD8E9"/>
              </a:solidFill>
              <a:latin typeface="Bahnschrift" panose="020B0502040204020203" charset="0"/>
              <a:ea typeface="Prompt" pitchFamily="34" charset="-122"/>
              <a:cs typeface="Bahnschrift" panose="020B0502040204020203" charset="0"/>
            </a:endParaRPr>
          </a:p>
        </p:txBody>
      </p:sp>
      <p:sp>
        <p:nvSpPr>
          <p:cNvPr id="15" name="Text 12"/>
          <p:cNvSpPr/>
          <p:nvPr/>
        </p:nvSpPr>
        <p:spPr>
          <a:xfrm>
            <a:off x="8580596" y="6150650"/>
            <a:ext cx="2148840" cy="334328"/>
          </a:xfrm>
          <a:prstGeom prst="rect">
            <a:avLst/>
          </a:prstGeom>
          <a:noFill/>
        </p:spPr>
        <p:txBody>
          <a:bodyPr wrap="none" rtlCol="0" anchor="t"/>
          <a:lstStyle/>
          <a:p>
            <a:pPr marL="0" indent="0" algn="ctr">
              <a:lnSpc>
                <a:spcPts val="2635"/>
              </a:lnSpc>
              <a:buNone/>
            </a:pPr>
            <a:endParaRPr lang="en-US" sz="2105" dirty="0">
              <a:solidFill>
                <a:srgbClr val="DAD8E9"/>
              </a:solidFill>
              <a:latin typeface="Bahnschrift" panose="020B0502040204020203" charset="0"/>
              <a:ea typeface="Prompt" pitchFamily="34" charset="-122"/>
              <a:cs typeface="Bahnschrift" panose="020B0502040204020203" charset="0"/>
            </a:endParaRPr>
          </a:p>
        </p:txBody>
      </p:sp>
      <p:sp>
        <p:nvSpPr>
          <p:cNvPr id="16" name="Text 13"/>
          <p:cNvSpPr/>
          <p:nvPr/>
        </p:nvSpPr>
        <p:spPr>
          <a:xfrm>
            <a:off x="7475696" y="6613327"/>
            <a:ext cx="4358759" cy="1027271"/>
          </a:xfrm>
          <a:prstGeom prst="rect">
            <a:avLst/>
          </a:prstGeom>
          <a:noFill/>
        </p:spPr>
        <p:txBody>
          <a:bodyPr wrap="square" rtlCol="0" anchor="t"/>
          <a:lstStyle/>
          <a:p>
            <a:pPr marL="0" indent="0" algn="ctr">
              <a:lnSpc>
                <a:spcPts val="2695"/>
              </a:lnSpc>
              <a:buNone/>
            </a:pPr>
            <a:endParaRPr lang="en-US" sz="1685" dirty="0">
              <a:solidFill>
                <a:srgbClr val="DAD8E9"/>
              </a:solidFill>
              <a:latin typeface="Bahnschrift" panose="020B0502040204020203" charset="0"/>
              <a:ea typeface="Mukta" pitchFamily="34" charset="-122"/>
              <a:cs typeface="Bahnschrift" panose="020B0502040204020203" charset="0"/>
            </a:endParaRPr>
          </a:p>
        </p:txBody>
      </p:sp>
      <p:sp>
        <p:nvSpPr>
          <p:cNvPr id="17" name="Text Box 16"/>
          <p:cNvSpPr txBox="1"/>
          <p:nvPr/>
        </p:nvSpPr>
        <p:spPr>
          <a:xfrm>
            <a:off x="2204085" y="1668145"/>
            <a:ext cx="10393680" cy="5908040"/>
          </a:xfrm>
          <a:prstGeom prst="rect">
            <a:avLst/>
          </a:prstGeom>
          <a:noFill/>
        </p:spPr>
        <p:txBody>
          <a:bodyPr wrap="square" rtlCol="0">
            <a:spAutoFit/>
          </a:bodyPr>
          <a:p>
            <a:pPr>
              <a:lnSpc>
                <a:spcPct val="150000"/>
              </a:lnSpc>
            </a:pPr>
            <a:r>
              <a:rPr lang="en-US" sz="2800">
                <a:solidFill>
                  <a:schemeClr val="bg1"/>
                </a:solidFill>
                <a:latin typeface="Bahnschrift" panose="020B0502040204020203" charset="0"/>
                <a:cs typeface="Bahnschrift" panose="020B0502040204020203" charset="0"/>
              </a:rPr>
              <a:t>Our frontend, powered by ReactJS, ensures a dynamic and responsive interface that captivates users from the moment they land on our site. Immerse yourself in a visually stunning and intuitively designed environment, crafted to enhance social connections and user engagement. With ReactJS, we bring you a fast, interactive, and user-friendly interface that adapts seamlessly to various devices, providing an unparalleled experience for users to connect, share, and explore the endless possibilities of our thriving online community.</a:t>
            </a:r>
            <a:endParaRPr lang="en-US" sz="2800">
              <a:solidFill>
                <a:schemeClr val="bg1"/>
              </a:solidFill>
              <a:latin typeface="Bahnschrift" panose="020B0502040204020203" charset="0"/>
              <a:cs typeface="Bahnschrift" panose="020B0502040204020203"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p:spPr>
      </p:sp>
      <p:sp>
        <p:nvSpPr>
          <p:cNvPr id="8" name="Text 5"/>
          <p:cNvSpPr/>
          <p:nvPr/>
        </p:nvSpPr>
        <p:spPr>
          <a:xfrm>
            <a:off x="5135721" y="328533"/>
            <a:ext cx="4358759" cy="963216"/>
          </a:xfrm>
          <a:prstGeom prst="rect">
            <a:avLst/>
          </a:prstGeom>
          <a:noFill/>
        </p:spPr>
        <p:txBody>
          <a:bodyPr wrap="none" rtlCol="0" anchor="t"/>
          <a:lstStyle/>
          <a:p>
            <a:pPr marL="0" indent="0" algn="ctr">
              <a:lnSpc>
                <a:spcPts val="7585"/>
              </a:lnSpc>
              <a:buNone/>
            </a:pPr>
            <a:r>
              <a:rPr lang="en-US" sz="7585" dirty="0">
                <a:solidFill>
                  <a:srgbClr val="DAD8E9"/>
                </a:solidFill>
                <a:latin typeface="Bahnschrift" panose="020B0502040204020203" charset="0"/>
                <a:ea typeface="Prompt" pitchFamily="34" charset="-122"/>
                <a:cs typeface="Bahnschrift" panose="020B0502040204020203" charset="0"/>
              </a:rPr>
              <a:t>NodeJs</a:t>
            </a:r>
            <a:endParaRPr lang="en-US" sz="7585" dirty="0">
              <a:solidFill>
                <a:srgbClr val="DAD8E9"/>
              </a:solidFill>
              <a:latin typeface="Bahnschrift" panose="020B0502040204020203" charset="0"/>
              <a:ea typeface="Prompt" pitchFamily="34" charset="-122"/>
              <a:cs typeface="Bahnschrift" panose="020B0502040204020203" charset="0"/>
            </a:endParaRPr>
          </a:p>
        </p:txBody>
      </p:sp>
      <p:sp>
        <p:nvSpPr>
          <p:cNvPr id="9" name="Text 6"/>
          <p:cNvSpPr/>
          <p:nvPr/>
        </p:nvSpPr>
        <p:spPr>
          <a:xfrm>
            <a:off x="8340566" y="3023473"/>
            <a:ext cx="2628900" cy="334328"/>
          </a:xfrm>
          <a:prstGeom prst="rect">
            <a:avLst/>
          </a:prstGeom>
          <a:noFill/>
        </p:spPr>
        <p:txBody>
          <a:bodyPr wrap="none" rtlCol="0" anchor="t"/>
          <a:lstStyle/>
          <a:p>
            <a:pPr marL="0" indent="0" algn="ctr">
              <a:lnSpc>
                <a:spcPts val="2635"/>
              </a:lnSpc>
              <a:buNone/>
            </a:pPr>
            <a:endParaRPr lang="en-US" sz="2105" dirty="0">
              <a:solidFill>
                <a:srgbClr val="DAD8E9"/>
              </a:solidFill>
              <a:latin typeface="Bahnschrift" panose="020B0502040204020203" charset="0"/>
              <a:ea typeface="Prompt" pitchFamily="34" charset="-122"/>
              <a:cs typeface="Bahnschrift" panose="020B0502040204020203" charset="0"/>
            </a:endParaRPr>
          </a:p>
        </p:txBody>
      </p:sp>
      <p:sp>
        <p:nvSpPr>
          <p:cNvPr id="10" name="Text 7"/>
          <p:cNvSpPr/>
          <p:nvPr/>
        </p:nvSpPr>
        <p:spPr>
          <a:xfrm>
            <a:off x="7475696" y="3486150"/>
            <a:ext cx="4358759" cy="684848"/>
          </a:xfrm>
          <a:prstGeom prst="rect">
            <a:avLst/>
          </a:prstGeom>
          <a:noFill/>
        </p:spPr>
        <p:txBody>
          <a:bodyPr wrap="square" rtlCol="0" anchor="t"/>
          <a:lstStyle/>
          <a:p>
            <a:pPr marL="0" indent="0" algn="ctr">
              <a:lnSpc>
                <a:spcPts val="2695"/>
              </a:lnSpc>
              <a:buNone/>
            </a:pPr>
            <a:endParaRPr lang="en-US" sz="1685" dirty="0">
              <a:solidFill>
                <a:srgbClr val="DAD8E9"/>
              </a:solidFill>
              <a:latin typeface="Bahnschrift" panose="020B0502040204020203" charset="0"/>
              <a:ea typeface="Mukta" pitchFamily="34" charset="-122"/>
              <a:cs typeface="Bahnschrift" panose="020B0502040204020203" charset="0"/>
            </a:endParaRPr>
          </a:p>
        </p:txBody>
      </p:sp>
      <p:sp>
        <p:nvSpPr>
          <p:cNvPr id="11" name="Text 8"/>
          <p:cNvSpPr/>
          <p:nvPr/>
        </p:nvSpPr>
        <p:spPr>
          <a:xfrm>
            <a:off x="1793915" y="4886365"/>
            <a:ext cx="4358759" cy="963216"/>
          </a:xfrm>
          <a:prstGeom prst="rect">
            <a:avLst/>
          </a:prstGeom>
          <a:noFill/>
        </p:spPr>
        <p:txBody>
          <a:bodyPr wrap="none" rtlCol="0" anchor="t"/>
          <a:lstStyle/>
          <a:p>
            <a:pPr marL="0" indent="0" algn="ctr">
              <a:lnSpc>
                <a:spcPts val="7585"/>
              </a:lnSpc>
              <a:buNone/>
            </a:pPr>
            <a:endParaRPr lang="en-US" sz="7585" dirty="0">
              <a:solidFill>
                <a:srgbClr val="DAD8E9"/>
              </a:solidFill>
              <a:latin typeface="Bahnschrift" panose="020B0502040204020203" charset="0"/>
              <a:ea typeface="Prompt" pitchFamily="34" charset="-122"/>
              <a:cs typeface="Bahnschrift" panose="020B0502040204020203" charset="0"/>
            </a:endParaRPr>
          </a:p>
        </p:txBody>
      </p:sp>
      <p:sp>
        <p:nvSpPr>
          <p:cNvPr id="12" name="Text 9"/>
          <p:cNvSpPr/>
          <p:nvPr/>
        </p:nvSpPr>
        <p:spPr>
          <a:xfrm>
            <a:off x="2811185" y="6150650"/>
            <a:ext cx="2354580" cy="334328"/>
          </a:xfrm>
          <a:prstGeom prst="rect">
            <a:avLst/>
          </a:prstGeom>
          <a:noFill/>
        </p:spPr>
        <p:txBody>
          <a:bodyPr wrap="none" rtlCol="0" anchor="t"/>
          <a:lstStyle/>
          <a:p>
            <a:pPr marL="0" indent="0" algn="ctr">
              <a:lnSpc>
                <a:spcPts val="2635"/>
              </a:lnSpc>
              <a:buNone/>
            </a:pPr>
            <a:endParaRPr lang="en-US" sz="2105" dirty="0">
              <a:solidFill>
                <a:srgbClr val="DAD8E9"/>
              </a:solidFill>
              <a:latin typeface="Bahnschrift" panose="020B0502040204020203" charset="0"/>
              <a:ea typeface="Prompt" pitchFamily="34" charset="-122"/>
              <a:cs typeface="Bahnschrift" panose="020B0502040204020203" charset="0"/>
            </a:endParaRPr>
          </a:p>
        </p:txBody>
      </p:sp>
      <p:sp>
        <p:nvSpPr>
          <p:cNvPr id="13" name="Text 10"/>
          <p:cNvSpPr/>
          <p:nvPr/>
        </p:nvSpPr>
        <p:spPr>
          <a:xfrm>
            <a:off x="1793915" y="6613962"/>
            <a:ext cx="4358759" cy="684848"/>
          </a:xfrm>
          <a:prstGeom prst="rect">
            <a:avLst/>
          </a:prstGeom>
          <a:noFill/>
        </p:spPr>
        <p:txBody>
          <a:bodyPr wrap="square" rtlCol="0" anchor="t"/>
          <a:lstStyle/>
          <a:p>
            <a:pPr marL="0" indent="0" algn="ctr">
              <a:lnSpc>
                <a:spcPts val="2695"/>
              </a:lnSpc>
              <a:buNone/>
            </a:pPr>
            <a:endParaRPr lang="en-US" sz="1685" dirty="0">
              <a:solidFill>
                <a:srgbClr val="DAD8E9"/>
              </a:solidFill>
              <a:latin typeface="Bahnschrift" panose="020B0502040204020203" charset="0"/>
              <a:ea typeface="Mukta" pitchFamily="34" charset="-122"/>
              <a:cs typeface="Bahnschrift" panose="020B0502040204020203" charset="0"/>
            </a:endParaRPr>
          </a:p>
        </p:txBody>
      </p:sp>
      <p:sp>
        <p:nvSpPr>
          <p:cNvPr id="14" name="Text 11"/>
          <p:cNvSpPr/>
          <p:nvPr/>
        </p:nvSpPr>
        <p:spPr>
          <a:xfrm>
            <a:off x="7475696" y="4920020"/>
            <a:ext cx="4358759" cy="963216"/>
          </a:xfrm>
          <a:prstGeom prst="rect">
            <a:avLst/>
          </a:prstGeom>
          <a:noFill/>
        </p:spPr>
        <p:txBody>
          <a:bodyPr wrap="none" rtlCol="0" anchor="t"/>
          <a:lstStyle/>
          <a:p>
            <a:pPr marL="0" indent="0" algn="ctr">
              <a:lnSpc>
                <a:spcPts val="7585"/>
              </a:lnSpc>
              <a:buNone/>
            </a:pPr>
            <a:endParaRPr lang="en-US" sz="7585" dirty="0">
              <a:solidFill>
                <a:srgbClr val="DAD8E9"/>
              </a:solidFill>
              <a:latin typeface="Bahnschrift" panose="020B0502040204020203" charset="0"/>
              <a:ea typeface="Prompt" pitchFamily="34" charset="-122"/>
              <a:cs typeface="Bahnschrift" panose="020B0502040204020203" charset="0"/>
            </a:endParaRPr>
          </a:p>
        </p:txBody>
      </p:sp>
      <p:sp>
        <p:nvSpPr>
          <p:cNvPr id="15" name="Text 12"/>
          <p:cNvSpPr/>
          <p:nvPr/>
        </p:nvSpPr>
        <p:spPr>
          <a:xfrm>
            <a:off x="8580596" y="6150650"/>
            <a:ext cx="2148840" cy="334328"/>
          </a:xfrm>
          <a:prstGeom prst="rect">
            <a:avLst/>
          </a:prstGeom>
          <a:noFill/>
        </p:spPr>
        <p:txBody>
          <a:bodyPr wrap="none" rtlCol="0" anchor="t"/>
          <a:lstStyle/>
          <a:p>
            <a:pPr marL="0" indent="0" algn="ctr">
              <a:lnSpc>
                <a:spcPts val="2635"/>
              </a:lnSpc>
              <a:buNone/>
            </a:pPr>
            <a:endParaRPr lang="en-US" sz="2105" dirty="0">
              <a:solidFill>
                <a:srgbClr val="DAD8E9"/>
              </a:solidFill>
              <a:latin typeface="Bahnschrift" panose="020B0502040204020203" charset="0"/>
              <a:ea typeface="Prompt" pitchFamily="34" charset="-122"/>
              <a:cs typeface="Bahnschrift" panose="020B0502040204020203" charset="0"/>
            </a:endParaRPr>
          </a:p>
        </p:txBody>
      </p:sp>
      <p:sp>
        <p:nvSpPr>
          <p:cNvPr id="16" name="Text 13"/>
          <p:cNvSpPr/>
          <p:nvPr/>
        </p:nvSpPr>
        <p:spPr>
          <a:xfrm>
            <a:off x="7475696" y="6613327"/>
            <a:ext cx="4358759" cy="1027271"/>
          </a:xfrm>
          <a:prstGeom prst="rect">
            <a:avLst/>
          </a:prstGeom>
          <a:noFill/>
        </p:spPr>
        <p:txBody>
          <a:bodyPr wrap="square" rtlCol="0" anchor="t"/>
          <a:lstStyle/>
          <a:p>
            <a:pPr marL="0" indent="0" algn="ctr">
              <a:lnSpc>
                <a:spcPts val="2695"/>
              </a:lnSpc>
              <a:buNone/>
            </a:pPr>
            <a:endParaRPr lang="en-US" sz="1685" dirty="0">
              <a:solidFill>
                <a:srgbClr val="DAD8E9"/>
              </a:solidFill>
              <a:latin typeface="Bahnschrift" panose="020B0502040204020203" charset="0"/>
              <a:ea typeface="Mukta" pitchFamily="34" charset="-122"/>
              <a:cs typeface="Bahnschrift" panose="020B0502040204020203" charset="0"/>
            </a:endParaRPr>
          </a:p>
        </p:txBody>
      </p:sp>
      <p:sp>
        <p:nvSpPr>
          <p:cNvPr id="17" name="Text Box 16"/>
          <p:cNvSpPr txBox="1"/>
          <p:nvPr/>
        </p:nvSpPr>
        <p:spPr>
          <a:xfrm>
            <a:off x="1793875" y="1667510"/>
            <a:ext cx="11805285" cy="5631180"/>
          </a:xfrm>
          <a:prstGeom prst="rect">
            <a:avLst/>
          </a:prstGeom>
          <a:noFill/>
        </p:spPr>
        <p:txBody>
          <a:bodyPr wrap="square" rtlCol="0">
            <a:spAutoFit/>
          </a:bodyPr>
          <a:p>
            <a:pPr>
              <a:lnSpc>
                <a:spcPct val="150000"/>
              </a:lnSpc>
            </a:pPr>
            <a:r>
              <a:rPr lang="en-US" sz="2400">
                <a:solidFill>
                  <a:schemeClr val="bg1"/>
                </a:solidFill>
                <a:latin typeface="Bahnschrift" panose="020B0502040204020203" charset="0"/>
                <a:cs typeface="Bahnschrift" panose="020B0502040204020203" charset="0"/>
              </a:rPr>
              <a:t>Powering the backbone of our social media platform is the robust and scalable Node.js backend. Seamlessly handling data, authentication, and real-time interactions, Node.js ensures that our website delivers a swift and efficient user experience. Leveraging the event-driven, non-blocking architecture of Node.js, we achieve high performance and responsiveness, crucial for a dynamic social environment. With Node.js, we have created a backend that effortlessly scales to meet the demands of our growing community, providing a reliable foundation for secure data management, real-time updates, and a seamless integration of features. Embrace the agility and efficiency of Node.js as we pave the way for a social media experience that's not just connected, but also powered by cutting-edge technology.</a:t>
            </a:r>
            <a:endParaRPr lang="en-US" sz="2400">
              <a:solidFill>
                <a:schemeClr val="bg1"/>
              </a:solidFill>
              <a:latin typeface="Bahnschrift" panose="020B0502040204020203" charset="0"/>
              <a:cs typeface="Bahnschrift" panose="020B0502040204020203"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5889</Words>
  <Application>WPS Presentation</Application>
  <PresentationFormat>On-screen Show (16:9)</PresentationFormat>
  <Paragraphs>173</Paragraphs>
  <Slides>23</Slides>
  <Notes>15</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23</vt:i4>
      </vt:variant>
    </vt:vector>
  </HeadingPairs>
  <TitlesOfParts>
    <vt:vector size="39" baseType="lpstr">
      <vt:lpstr>Arial</vt:lpstr>
      <vt:lpstr>SimSun</vt:lpstr>
      <vt:lpstr>Wingdings</vt:lpstr>
      <vt:lpstr>Bahnschrift</vt:lpstr>
      <vt:lpstr>Prompt</vt:lpstr>
      <vt:lpstr>Mukta</vt:lpstr>
      <vt:lpstr>Prompt</vt:lpstr>
      <vt:lpstr>Segoe Print</vt:lpstr>
      <vt:lpstr>Prompt</vt:lpstr>
      <vt:lpstr>Microsoft YaHei</vt:lpstr>
      <vt:lpstr>Arial Unicode MS</vt:lpstr>
      <vt:lpstr>Calibri</vt:lpstr>
      <vt:lpstr>MingLiU-ExtB</vt:lpstr>
      <vt:lpstr>Baskerville Old Face</vt:lpstr>
      <vt:lpstr>Bahnschrift Condensed</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Shiva</cp:lastModifiedBy>
  <cp:revision>4</cp:revision>
  <dcterms:created xsi:type="dcterms:W3CDTF">2024-01-18T19:09:00Z</dcterms:created>
  <dcterms:modified xsi:type="dcterms:W3CDTF">2024-01-18T20:23:52Z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19BD8954D4FD4C0882A9019875E9D6F6</vt:lpwstr>
  </property>
  <property fmtid="{D5CDD505-2E9C-101B-9397-08002B2CF9AE}" pid="3" name="KSOProductBuildVer">
    <vt:lpwstr>1033-11.2.0.11225</vt:lpwstr>
  </property>
</Properties>
</file>